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68" r:id="rId5"/>
    <p:sldId id="267" r:id="rId6"/>
    <p:sldId id="266" r:id="rId7"/>
    <p:sldId id="271" r:id="rId8"/>
    <p:sldId id="269" r:id="rId9"/>
    <p:sldId id="259" r:id="rId10"/>
    <p:sldId id="270" r:id="rId11"/>
    <p:sldId id="260" r:id="rId12"/>
    <p:sldId id="264" r:id="rId13"/>
    <p:sldId id="261" r:id="rId14"/>
    <p:sldId id="262" r:id="rId15"/>
    <p:sldId id="263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F00"/>
    <a:srgbClr val="663300"/>
    <a:srgbClr val="4221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255" autoAdjust="0"/>
    <p:restoredTop sz="94660"/>
  </p:normalViewPr>
  <p:slideViewPr>
    <p:cSldViewPr>
      <p:cViewPr>
        <p:scale>
          <a:sx n="57" d="100"/>
          <a:sy n="57" d="100"/>
        </p:scale>
        <p:origin x="-1008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internet.ru/journal_proc.php?action=redirect&amp;url=http://www.ksonline.ru/files/image/48_12_Surazakov_008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hudozhnica-risovanie-palitra.jpg"/>
          <p:cNvPicPr>
            <a:picLocks noChangeAspect="1" noChangeArrowheads="1"/>
          </p:cNvPicPr>
          <p:nvPr/>
        </p:nvPicPr>
        <p:blipFill>
          <a:blip r:embed="rId2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714356"/>
            <a:ext cx="898209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 w="0">
                  <a:solidFill>
                    <a:srgbClr val="1E0F00"/>
                  </a:solidFill>
                </a:ln>
                <a:solidFill>
                  <a:srgbClr val="422100"/>
                </a:solidFill>
                <a:effectLst>
                  <a:glow rad="228600">
                    <a:srgbClr val="663300"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«Из под кисти</a:t>
            </a:r>
          </a:p>
          <a:p>
            <a:pPr algn="ctr"/>
            <a:r>
              <a:rPr lang="ru-RU" sz="6600" b="1" cap="all" dirty="0" smtClean="0">
                <a:ln w="0">
                  <a:solidFill>
                    <a:srgbClr val="1E0F00"/>
                  </a:solidFill>
                </a:ln>
                <a:solidFill>
                  <a:srgbClr val="422100"/>
                </a:solidFill>
                <a:effectLst>
                  <a:glow rad="228600">
                    <a:srgbClr val="663300"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                  художника»</a:t>
            </a:r>
            <a:endParaRPr lang="ru-RU" sz="6600" b="1" cap="all" dirty="0">
              <a:ln w="0">
                <a:solidFill>
                  <a:srgbClr val="1E0F00"/>
                </a:solidFill>
              </a:ln>
              <a:solidFill>
                <a:srgbClr val="422100"/>
              </a:solidFill>
              <a:effectLst>
                <a:glow rad="228600">
                  <a:srgbClr val="663300">
                    <a:alpha val="40000"/>
                  </a:srgb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3000372"/>
            <a:ext cx="72866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422100"/>
                </a:solidFill>
              </a:rPr>
              <a:t>85-летию со дня рождения</a:t>
            </a:r>
          </a:p>
          <a:p>
            <a:pPr algn="ctr"/>
            <a:r>
              <a:rPr lang="ru-RU" sz="2800" dirty="0" smtClean="0">
                <a:solidFill>
                  <a:srgbClr val="422100"/>
                </a:solidFill>
              </a:rPr>
              <a:t> </a:t>
            </a:r>
            <a:r>
              <a:rPr lang="ru-RU" sz="2800" b="1" dirty="0" smtClean="0">
                <a:solidFill>
                  <a:srgbClr val="422100"/>
                </a:solidFill>
              </a:rPr>
              <a:t>А. </a:t>
            </a:r>
            <a:r>
              <a:rPr lang="ru-RU" sz="2800" b="1" dirty="0" err="1" smtClean="0">
                <a:solidFill>
                  <a:srgbClr val="422100"/>
                </a:solidFill>
              </a:rPr>
              <a:t>Исхакова</a:t>
            </a:r>
            <a:r>
              <a:rPr lang="ru-RU" sz="2800" b="1" dirty="0" smtClean="0">
                <a:solidFill>
                  <a:srgbClr val="422100"/>
                </a:solidFill>
              </a:rPr>
              <a:t> и Г. </a:t>
            </a:r>
            <a:r>
              <a:rPr lang="ru-RU" sz="2800" b="1" dirty="0" err="1" smtClean="0">
                <a:solidFill>
                  <a:srgbClr val="422100"/>
                </a:solidFill>
              </a:rPr>
              <a:t>Махринской</a:t>
            </a:r>
            <a:r>
              <a:rPr lang="ru-RU" sz="2800" dirty="0" smtClean="0">
                <a:solidFill>
                  <a:srgbClr val="422100"/>
                </a:solidFill>
              </a:rPr>
              <a:t>;</a:t>
            </a:r>
          </a:p>
          <a:p>
            <a:pPr algn="ctr"/>
            <a:endParaRPr lang="ru-RU" sz="2800" dirty="0" smtClean="0">
              <a:solidFill>
                <a:srgbClr val="422100"/>
              </a:solidFill>
            </a:endParaRPr>
          </a:p>
          <a:p>
            <a:pPr algn="ctr"/>
            <a:r>
              <a:rPr lang="ru-RU" sz="2800" i="1" dirty="0" smtClean="0">
                <a:solidFill>
                  <a:srgbClr val="422100"/>
                </a:solidFill>
              </a:rPr>
              <a:t>80-летию со дня рождения </a:t>
            </a:r>
          </a:p>
          <a:p>
            <a:pPr algn="ctr"/>
            <a:r>
              <a:rPr lang="ru-RU" sz="2800" b="1" dirty="0" smtClean="0">
                <a:solidFill>
                  <a:srgbClr val="422100"/>
                </a:solidFill>
              </a:rPr>
              <a:t>А .Гурьянова</a:t>
            </a:r>
            <a:r>
              <a:rPr lang="ru-RU" sz="2800" dirty="0" smtClean="0">
                <a:solidFill>
                  <a:srgbClr val="422100"/>
                </a:solidFill>
              </a:rPr>
              <a:t>;</a:t>
            </a:r>
          </a:p>
          <a:p>
            <a:pPr algn="ctr"/>
            <a:endParaRPr lang="ru-RU" sz="2800" dirty="0" smtClean="0">
              <a:solidFill>
                <a:srgbClr val="422100"/>
              </a:solidFill>
            </a:endParaRPr>
          </a:p>
          <a:p>
            <a:pPr algn="ctr"/>
            <a:r>
              <a:rPr lang="ru-RU" sz="2800" i="1" dirty="0" smtClean="0">
                <a:solidFill>
                  <a:srgbClr val="422100"/>
                </a:solidFill>
              </a:rPr>
              <a:t> 70-летию со дня рождения </a:t>
            </a:r>
          </a:p>
          <a:p>
            <a:pPr algn="ctr"/>
            <a:r>
              <a:rPr lang="ru-RU" sz="2800" b="1" dirty="0" smtClean="0">
                <a:solidFill>
                  <a:srgbClr val="422100"/>
                </a:solidFill>
              </a:rPr>
              <a:t>Б. </a:t>
            </a:r>
            <a:r>
              <a:rPr lang="ru-RU" sz="2800" b="1" dirty="0" err="1" smtClean="0">
                <a:solidFill>
                  <a:srgbClr val="422100"/>
                </a:solidFill>
              </a:rPr>
              <a:t>Суразакова</a:t>
            </a:r>
            <a:r>
              <a:rPr lang="ru-RU" sz="2800" dirty="0" smtClean="0">
                <a:solidFill>
                  <a:srgbClr val="422100"/>
                </a:solidFill>
              </a:rPr>
              <a:t> </a:t>
            </a:r>
            <a:r>
              <a:rPr lang="ru-RU" sz="2800" b="1" dirty="0" smtClean="0">
                <a:solidFill>
                  <a:srgbClr val="422100"/>
                </a:solidFill>
              </a:rPr>
              <a:t>и</a:t>
            </a:r>
            <a:r>
              <a:rPr lang="ru-RU" sz="2800" dirty="0" smtClean="0">
                <a:solidFill>
                  <a:srgbClr val="422100"/>
                </a:solidFill>
              </a:rPr>
              <a:t> </a:t>
            </a:r>
            <a:r>
              <a:rPr lang="ru-RU" sz="2800" b="1" dirty="0" smtClean="0">
                <a:solidFill>
                  <a:srgbClr val="422100"/>
                </a:solidFill>
              </a:rPr>
              <a:t>С. </a:t>
            </a:r>
            <a:r>
              <a:rPr lang="ru-RU" sz="2800" b="1" dirty="0" err="1" smtClean="0">
                <a:solidFill>
                  <a:srgbClr val="422100"/>
                </a:solidFill>
              </a:rPr>
              <a:t>Козловцевой</a:t>
            </a:r>
            <a:r>
              <a:rPr lang="ru-RU" sz="2800" dirty="0" smtClean="0">
                <a:solidFill>
                  <a:srgbClr val="422100"/>
                </a:solidFill>
              </a:rPr>
              <a:t>.</a:t>
            </a:r>
            <a:endParaRPr lang="ru-RU" sz="2800" dirty="0">
              <a:solidFill>
                <a:srgbClr val="4221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714356"/>
            <a:ext cx="37862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663300"/>
                </a:solidFill>
              </a:rPr>
              <a:t>Галина Павловна создала множество скульптурных работ, посвященных теме материнства, а затем обратилась к иконописи. Для строящегося Преображенского храма в Горно-Алтайске в 1988-1989 годах художницей были созданы иконы Преображения Господня, Святого великомученика и целителя </a:t>
            </a:r>
            <a:r>
              <a:rPr lang="ru-RU" dirty="0" err="1" smtClean="0">
                <a:solidFill>
                  <a:srgbClr val="663300"/>
                </a:solidFill>
              </a:rPr>
              <a:t>Пантелеймона</a:t>
            </a:r>
            <a:r>
              <a:rPr lang="ru-RU" dirty="0" smtClean="0">
                <a:solidFill>
                  <a:srgbClr val="663300"/>
                </a:solidFill>
              </a:rPr>
              <a:t>, Великомученицы Варвары, Божией Матери «</a:t>
            </a:r>
            <a:r>
              <a:rPr lang="ru-RU" dirty="0" err="1" smtClean="0">
                <a:solidFill>
                  <a:srgbClr val="663300"/>
                </a:solidFill>
              </a:rPr>
              <a:t>Скоропослушница</a:t>
            </a:r>
            <a:r>
              <a:rPr lang="ru-RU" dirty="0" smtClean="0">
                <a:solidFill>
                  <a:srgbClr val="663300"/>
                </a:solidFill>
              </a:rPr>
              <a:t>», Распятие с предстоящими, образы Евангелистов и Благовещения на Царские врата, образы Архангела Михаила и архангела Гавриила на </a:t>
            </a:r>
            <a:r>
              <a:rPr lang="ru-RU" dirty="0" err="1" smtClean="0">
                <a:solidFill>
                  <a:srgbClr val="663300"/>
                </a:solidFill>
              </a:rPr>
              <a:t>диаконские</a:t>
            </a:r>
            <a:r>
              <a:rPr lang="ru-RU" dirty="0" smtClean="0">
                <a:solidFill>
                  <a:srgbClr val="663300"/>
                </a:solidFill>
              </a:rPr>
              <a:t> врата.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</a:t>
            </a:r>
          </a:p>
          <a:p>
            <a:pPr algn="just"/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2050" name="Picture 2" descr="C:\Users\Admin\Desktop\22 сентября\14.08\SCAN_999_20.JPG"/>
          <p:cNvPicPr>
            <a:picLocks noChangeAspect="1" noChangeArrowheads="1"/>
          </p:cNvPicPr>
          <p:nvPr/>
        </p:nvPicPr>
        <p:blipFill>
          <a:blip r:embed="rId3" cstate="print"/>
          <a:srcRect l="57813" t="54576" r="25000" b="31101"/>
          <a:stretch>
            <a:fillRect/>
          </a:stretch>
        </p:blipFill>
        <p:spPr bwMode="auto">
          <a:xfrm>
            <a:off x="6929453" y="285728"/>
            <a:ext cx="1943113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Admin\Desktop\22 сентября\14.08\SCAN_999_22.JPG"/>
          <p:cNvPicPr>
            <a:picLocks noChangeAspect="1" noChangeArrowheads="1"/>
          </p:cNvPicPr>
          <p:nvPr/>
        </p:nvPicPr>
        <p:blipFill>
          <a:blip r:embed="rId4"/>
          <a:srcRect l="57813" t="76523" r="28125" b="13541"/>
          <a:stretch>
            <a:fillRect/>
          </a:stretch>
        </p:blipFill>
        <p:spPr bwMode="auto">
          <a:xfrm>
            <a:off x="4143372" y="1928802"/>
            <a:ext cx="2381651" cy="252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Admin\Downloads\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857628"/>
            <a:ext cx="2071702" cy="266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00034" y="3929066"/>
            <a:ext cx="5357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663300"/>
                </a:solidFill>
              </a:rPr>
              <a:t>Памятные мемориальные доски, бюсты, скульптурные композиции, созданные Павлом Ивановичем Богомоловым в супружеской гармонии с Галиной Павловной </a:t>
            </a:r>
            <a:r>
              <a:rPr lang="ru-RU" dirty="0" err="1" smtClean="0">
                <a:solidFill>
                  <a:srgbClr val="663300"/>
                </a:solidFill>
              </a:rPr>
              <a:t>Махринской</a:t>
            </a:r>
            <a:r>
              <a:rPr lang="ru-RU" dirty="0" smtClean="0">
                <a:solidFill>
                  <a:srgbClr val="663300"/>
                </a:solidFill>
              </a:rPr>
              <a:t> не просто радуют глаз горожан и гостей города, но и создают особую, неповторимую атмосферу трепетного и бережного отношения к истории родного края, глубокого уважения к людям, которые жили и работали здесь много лет тому назад.</a:t>
            </a:r>
          </a:p>
        </p:txBody>
      </p:sp>
      <p:pic>
        <p:nvPicPr>
          <p:cNvPr id="3074" name="Picture 2" descr="C:\Users\Admin\Desktop\22 сентября\14.08\SCAN_999_18.JPG"/>
          <p:cNvPicPr>
            <a:picLocks noChangeAspect="1" noChangeArrowheads="1"/>
          </p:cNvPicPr>
          <p:nvPr/>
        </p:nvPicPr>
        <p:blipFill>
          <a:blip r:embed="rId3"/>
          <a:srcRect l="56250" t="44063" r="27344" b="39375"/>
          <a:stretch>
            <a:fillRect/>
          </a:stretch>
        </p:blipFill>
        <p:spPr bwMode="auto">
          <a:xfrm>
            <a:off x="6072198" y="2714620"/>
            <a:ext cx="2571768" cy="3894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C:\Users\Admin\Desktop\22 сентября\14.08\SCAN_999_17.JPG"/>
          <p:cNvPicPr>
            <a:picLocks noChangeAspect="1" noChangeArrowheads="1"/>
          </p:cNvPicPr>
          <p:nvPr/>
        </p:nvPicPr>
        <p:blipFill>
          <a:blip r:embed="rId4" cstate="print"/>
          <a:srcRect l="28126" t="22916" r="21874" b="31250"/>
          <a:stretch>
            <a:fillRect/>
          </a:stretch>
        </p:blipFill>
        <p:spPr bwMode="auto">
          <a:xfrm>
            <a:off x="785786" y="357165"/>
            <a:ext cx="2428892" cy="3339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571868" y="642918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663300"/>
                </a:solidFill>
              </a:rPr>
              <a:t>	Г.П. </a:t>
            </a:r>
            <a:r>
              <a:rPr lang="ru-RU" dirty="0" err="1" smtClean="0">
                <a:solidFill>
                  <a:srgbClr val="663300"/>
                </a:solidFill>
              </a:rPr>
              <a:t>Махринская</a:t>
            </a:r>
            <a:r>
              <a:rPr lang="ru-RU" dirty="0" smtClean="0">
                <a:solidFill>
                  <a:srgbClr val="663300"/>
                </a:solidFill>
              </a:rPr>
              <a:t> и П.И. Богомолов - творческая супружеская пара. В наш город приехали и 1986 году из Киева после Чернобыльской аварии.</a:t>
            </a:r>
            <a:endParaRPr lang="ru-RU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14810" y="500042"/>
            <a:ext cx="47149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cs typeface="Tahoma" pitchFamily="34" charset="0"/>
              </a:rPr>
              <a:t>Борис Владимирович </a:t>
            </a:r>
            <a:r>
              <a:rPr lang="ru-RU" b="1" dirty="0" err="1" smtClean="0">
                <a:solidFill>
                  <a:srgbClr val="663300"/>
                </a:solidFill>
                <a:cs typeface="Tahoma" pitchFamily="34" charset="0"/>
              </a:rPr>
              <a:t>Суразаков</a:t>
            </a:r>
            <a:endParaRPr lang="ru-RU" b="1" dirty="0" smtClean="0">
              <a:solidFill>
                <a:srgbClr val="663300"/>
              </a:solidFill>
              <a:cs typeface="Tahoma" pitchFamily="34" charset="0"/>
            </a:endParaRPr>
          </a:p>
          <a:p>
            <a:pPr algn="ctr"/>
            <a:r>
              <a:rPr lang="ru-RU" i="1" dirty="0" smtClean="0">
                <a:solidFill>
                  <a:srgbClr val="663300"/>
                </a:solidFill>
                <a:cs typeface="Tahoma" pitchFamily="34" charset="0"/>
              </a:rPr>
              <a:t>Художник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cs typeface="Tahoma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  <a:cs typeface="Tahoma" pitchFamily="34" charset="0"/>
              </a:rPr>
              <a:t>	</a:t>
            </a:r>
            <a:r>
              <a:rPr lang="ru-RU" dirty="0" smtClean="0">
                <a:solidFill>
                  <a:srgbClr val="663300"/>
                </a:solidFill>
              </a:rPr>
              <a:t> Родился в 1950 г. в с. </a:t>
            </a:r>
            <a:r>
              <a:rPr lang="ru-RU" dirty="0" err="1" smtClean="0">
                <a:solidFill>
                  <a:srgbClr val="663300"/>
                </a:solidFill>
              </a:rPr>
              <a:t>Эликманар</a:t>
            </a:r>
            <a:r>
              <a:rPr lang="ru-RU" dirty="0" smtClean="0">
                <a:solidFill>
                  <a:srgbClr val="663300"/>
                </a:solidFill>
              </a:rPr>
              <a:t> Шебалинского района Горно-Алтайской автономной области.  Первые изобразительные навыки он получил от школьного учителя – талантливого художника </a:t>
            </a:r>
            <a:r>
              <a:rPr lang="ru-RU" dirty="0" err="1" smtClean="0">
                <a:solidFill>
                  <a:srgbClr val="663300"/>
                </a:solidFill>
              </a:rPr>
              <a:t>Алима</a:t>
            </a:r>
            <a:r>
              <a:rPr lang="ru-RU" dirty="0" smtClean="0">
                <a:solidFill>
                  <a:srgbClr val="663300"/>
                </a:solidFill>
              </a:rPr>
              <a:t> </a:t>
            </a:r>
            <a:r>
              <a:rPr lang="ru-RU" dirty="0" err="1" smtClean="0">
                <a:solidFill>
                  <a:srgbClr val="663300"/>
                </a:solidFill>
              </a:rPr>
              <a:t>Исхакова</a:t>
            </a:r>
            <a:r>
              <a:rPr lang="ru-RU" dirty="0" smtClean="0">
                <a:solidFill>
                  <a:srgbClr val="663300"/>
                </a:solidFill>
              </a:rPr>
              <a:t>. В 1973 г. после армии поступил в </a:t>
            </a:r>
            <a:r>
              <a:rPr lang="ru-RU" dirty="0" err="1" smtClean="0">
                <a:solidFill>
                  <a:srgbClr val="663300"/>
                </a:solidFill>
              </a:rPr>
              <a:t>Новоалтайское</a:t>
            </a:r>
            <a:r>
              <a:rPr lang="ru-RU" dirty="0" smtClean="0">
                <a:solidFill>
                  <a:srgbClr val="663300"/>
                </a:solidFill>
              </a:rPr>
              <a:t> художественное училище. 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С 1993 г. он стал членом Союза художников России.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Главная тема его творчества – величественная природа Алтая. </a:t>
            </a:r>
            <a:endParaRPr lang="ru-RU" smtClean="0">
              <a:solidFill>
                <a:srgbClr val="663300"/>
              </a:solidFill>
            </a:endParaRPr>
          </a:p>
          <a:p>
            <a:pPr algn="just"/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3073" name="Picture 1" descr="C:\Users\Admin\Downloads\222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357166"/>
            <a:ext cx="3571900" cy="4762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42910" y="5572140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663300"/>
                </a:solidFill>
              </a:rPr>
              <a:t>«В основе Искусства лежит любовь и доброта, которые я предлагаю своему зрителю». </a:t>
            </a:r>
          </a:p>
          <a:p>
            <a:pPr algn="r"/>
            <a:r>
              <a:rPr lang="ru-RU" sz="2000" b="1" i="1" dirty="0" smtClean="0">
                <a:solidFill>
                  <a:srgbClr val="663300"/>
                </a:solidFill>
              </a:rPr>
              <a:t>Борис </a:t>
            </a:r>
            <a:r>
              <a:rPr lang="ru-RU" sz="2000" b="1" i="1" dirty="0" err="1" smtClean="0">
                <a:solidFill>
                  <a:srgbClr val="663300"/>
                </a:solidFill>
              </a:rPr>
              <a:t>Суразаков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AutoShape 4" descr="http://www.ksonline.ru/files/image/48_12_Surazakov_008.jpg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-4375150" y="-715963"/>
            <a:ext cx="2857500" cy="1695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00430" y="428604"/>
            <a:ext cx="5286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663300"/>
                </a:solidFill>
                <a:cs typeface="Tahoma" pitchFamily="34" charset="0"/>
              </a:rPr>
              <a:t>	Борис </a:t>
            </a:r>
            <a:r>
              <a:rPr lang="ru-RU" dirty="0" err="1" smtClean="0">
                <a:solidFill>
                  <a:srgbClr val="663300"/>
                </a:solidFill>
                <a:cs typeface="Tahoma" pitchFamily="34" charset="0"/>
              </a:rPr>
              <a:t>Суразаков</a:t>
            </a:r>
            <a:r>
              <a:rPr lang="ru-RU" dirty="0" smtClean="0">
                <a:solidFill>
                  <a:srgbClr val="663300"/>
                </a:solidFill>
                <a:cs typeface="Tahoma" pitchFamily="34" charset="0"/>
              </a:rPr>
              <a:t> — не только художник, но и альпинист со стажем. Его не раз «сдувало» с вершин, он срывался с уступов, позади него обрушивались ледяные своды пещер. Результат перед глазами: он создал живописную панораму алтайских гор. Художник умеет сочетать в своем творчестве масштабность замысла с удивительной тонкостью восприятия окружающего мира.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1027" name="Picture 3" descr="C:\Users\Admin\Downloads\_029.pre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8604"/>
            <a:ext cx="2928959" cy="3290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285852" y="3286124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Дух перевала. 1986 г.</a:t>
            </a:r>
            <a:endParaRPr lang="ru-RU" sz="1600" i="1" dirty="0">
              <a:solidFill>
                <a:schemeClr val="bg1"/>
              </a:solidFill>
            </a:endParaRPr>
          </a:p>
        </p:txBody>
      </p:sp>
      <p:pic>
        <p:nvPicPr>
          <p:cNvPr id="3" name="Picture 4" descr="C:\Users\Admin\Downloads\_058.previ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000372"/>
            <a:ext cx="3833818" cy="3240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7358082" y="5857892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Алтай. 2012 г.</a:t>
            </a:r>
            <a:endParaRPr lang="ru-RU" sz="1600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Admin\Downloads\_081_0.previe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929066"/>
            <a:ext cx="4476760" cy="2333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2714612" y="5929330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Теплый ключ. 2007 г.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42910" y="214290"/>
            <a:ext cx="814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663300"/>
                </a:solidFill>
                <a:cs typeface="Tahoma" pitchFamily="34" charset="0"/>
              </a:rPr>
              <a:t>	</a:t>
            </a:r>
            <a:r>
              <a:rPr lang="ru-RU" dirty="0" smtClean="0">
                <a:solidFill>
                  <a:srgbClr val="663300"/>
                </a:solidFill>
              </a:rPr>
              <a:t> Главная тема его творчества – величественная природа Алтая. Борис </a:t>
            </a:r>
            <a:r>
              <a:rPr lang="ru-RU" dirty="0" err="1" smtClean="0">
                <a:solidFill>
                  <a:srgbClr val="663300"/>
                </a:solidFill>
              </a:rPr>
              <a:t>Суразаков</a:t>
            </a:r>
            <a:r>
              <a:rPr lang="ru-RU" dirty="0" smtClean="0">
                <a:solidFill>
                  <a:srgbClr val="663300"/>
                </a:solidFill>
              </a:rPr>
              <a:t> поднимает холст и краски в места, куда редко ступает нога человека. Какие-то полотна живописец заканчивает прямо в горах, для других делает этюды, а затем дорабатывает в мастерской. В его эмоциональной, темпераментной живописи заметно стремление к эпичности, значительности изображения родной природы. Работая над пейзажем, художник использует многочисленные этюды, выполненные в путешествиях в самые заповедные уголки республики и за ее пределами. Картины </a:t>
            </a:r>
            <a:r>
              <a:rPr lang="ru-RU" dirty="0" err="1" smtClean="0">
                <a:solidFill>
                  <a:srgbClr val="663300"/>
                </a:solidFill>
              </a:rPr>
              <a:t>Суразакова</a:t>
            </a:r>
            <a:r>
              <a:rPr lang="ru-RU" dirty="0" smtClean="0">
                <a:solidFill>
                  <a:srgbClr val="663300"/>
                </a:solidFill>
              </a:rPr>
              <a:t> (а сегодня их более девятисот) можно увидеть на всероссийских, краевых и республиканских выставках.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1025" name="Picture 1" descr="C:\Users\Admin\Downloads\DSC_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143248"/>
            <a:ext cx="5072098" cy="339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Admin\Downloads\kozl1.jpg"/>
          <p:cNvPicPr>
            <a:picLocks noChangeAspect="1" noChangeArrowheads="1"/>
          </p:cNvPicPr>
          <p:nvPr/>
        </p:nvPicPr>
        <p:blipFill>
          <a:blip r:embed="rId3"/>
          <a:srcRect r="3571"/>
          <a:stretch>
            <a:fillRect/>
          </a:stretch>
        </p:blipFill>
        <p:spPr bwMode="auto">
          <a:xfrm>
            <a:off x="357158" y="857232"/>
            <a:ext cx="3923713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500562" y="571480"/>
            <a:ext cx="42862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663300"/>
                </a:solidFill>
              </a:rPr>
              <a:t>Козловцева</a:t>
            </a:r>
            <a:r>
              <a:rPr lang="ru-RU" b="1" dirty="0" smtClean="0">
                <a:solidFill>
                  <a:srgbClr val="663300"/>
                </a:solidFill>
              </a:rPr>
              <a:t> Светлана Георгиевна</a:t>
            </a:r>
          </a:p>
          <a:p>
            <a:pPr algn="ctr"/>
            <a:r>
              <a:rPr lang="ru-RU" i="1" dirty="0" smtClean="0">
                <a:solidFill>
                  <a:srgbClr val="663300"/>
                </a:solidFill>
              </a:rPr>
              <a:t>Живописец</a:t>
            </a:r>
          </a:p>
          <a:p>
            <a:pPr algn="ctr"/>
            <a:endParaRPr lang="ru-RU" i="1" dirty="0" smtClean="0">
              <a:solidFill>
                <a:srgbClr val="663300"/>
              </a:solidFill>
            </a:endParaRP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Родилась в 1950 году в г. Ереване. В 1970 году поступила в Симферопольское художественное училище. Закончила Ленинградский художественный институт им. И.Е. Репина (мастерская Е.Е. </a:t>
            </a:r>
            <a:r>
              <a:rPr lang="ru-RU" dirty="0" err="1" smtClean="0">
                <a:solidFill>
                  <a:srgbClr val="663300"/>
                </a:solidFill>
              </a:rPr>
              <a:t>Моисеенко</a:t>
            </a:r>
            <a:r>
              <a:rPr lang="ru-RU" dirty="0" smtClean="0">
                <a:solidFill>
                  <a:srgbClr val="663300"/>
                </a:solidFill>
              </a:rPr>
              <a:t>). 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С 1986  года живет в г. Горно-Алтайске, преподает в художественной школе. 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910" y="4071942"/>
            <a:ext cx="77867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663300"/>
                </a:solidFill>
              </a:rPr>
              <a:t>В своей педагогической деятельности Светлана Георгиевна часто любит экспериментировать. Она помогает ученикам освоить валяние из шерсти национального ковра, мастерить игрушки из шерсти и ткани, и даже создать кукольный театр.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В 1992 году Светлана </a:t>
            </a:r>
            <a:r>
              <a:rPr lang="ru-RU" dirty="0" err="1" smtClean="0">
                <a:solidFill>
                  <a:srgbClr val="663300"/>
                </a:solidFill>
              </a:rPr>
              <a:t>Козловцева</a:t>
            </a:r>
            <a:r>
              <a:rPr lang="ru-RU" dirty="0" smtClean="0">
                <a:solidFill>
                  <a:srgbClr val="663300"/>
                </a:solidFill>
              </a:rPr>
              <a:t> была принята в Союз художников России.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В 2017 году получила звание «Заслуженный художник Республики Алтай».  Участник российских, зональных, республиканских выставок.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dmin\Desktop\22 сентября\11.09\1 - 0014.jpg"/>
          <p:cNvPicPr>
            <a:picLocks noChangeAspect="1" noChangeArrowheads="1"/>
          </p:cNvPicPr>
          <p:nvPr/>
        </p:nvPicPr>
        <p:blipFill>
          <a:blip r:embed="rId3" cstate="print"/>
          <a:srcRect l="40100" t="43750" r="2297" b="7291"/>
          <a:stretch>
            <a:fillRect/>
          </a:stretch>
        </p:blipFill>
        <p:spPr bwMode="auto">
          <a:xfrm>
            <a:off x="2571736" y="214290"/>
            <a:ext cx="2579096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429256" y="285728"/>
            <a:ext cx="3286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663300"/>
                </a:solidFill>
              </a:rPr>
              <a:t>Работы Светланы Георгиевны  отличают лиризм, сосредоточенность, </a:t>
            </a:r>
            <a:r>
              <a:rPr lang="ru-RU" dirty="0" err="1" smtClean="0">
                <a:solidFill>
                  <a:srgbClr val="663300"/>
                </a:solidFill>
              </a:rPr>
              <a:t>медитативность</a:t>
            </a:r>
            <a:r>
              <a:rPr lang="ru-RU" dirty="0" smtClean="0">
                <a:solidFill>
                  <a:srgbClr val="663300"/>
                </a:solidFill>
              </a:rPr>
              <a:t>. Изображения людей и природы в картинах С. </a:t>
            </a:r>
            <a:r>
              <a:rPr lang="ru-RU" dirty="0" err="1" smtClean="0">
                <a:solidFill>
                  <a:srgbClr val="663300"/>
                </a:solidFill>
              </a:rPr>
              <a:t>Козловцевой</a:t>
            </a:r>
            <a:r>
              <a:rPr lang="ru-RU" dirty="0" smtClean="0">
                <a:solidFill>
                  <a:srgbClr val="663300"/>
                </a:solidFill>
              </a:rPr>
              <a:t> окрашены чувством романтизма и музыкальны по характеру.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29699" name="Picture 3" descr="C:\Users\Admin\Downloads\b_800_600_0_00_images_stories_2015_meropriyatiya_kozl16.03.15_pict4.jpg"/>
          <p:cNvPicPr>
            <a:picLocks noChangeAspect="1" noChangeArrowheads="1"/>
          </p:cNvPicPr>
          <p:nvPr/>
        </p:nvPicPr>
        <p:blipFill>
          <a:blip r:embed="rId4"/>
          <a:srcRect l="16438" t="12326" r="18412" b="23021"/>
          <a:stretch>
            <a:fillRect/>
          </a:stretch>
        </p:blipFill>
        <p:spPr bwMode="auto">
          <a:xfrm>
            <a:off x="5643570" y="2786058"/>
            <a:ext cx="2752550" cy="3746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4" descr="C:\Users\Admin\Downloads\picture1.jpg"/>
          <p:cNvPicPr>
            <a:picLocks noChangeAspect="1" noChangeArrowheads="1"/>
          </p:cNvPicPr>
          <p:nvPr/>
        </p:nvPicPr>
        <p:blipFill>
          <a:blip r:embed="rId5"/>
          <a:srcRect l="11979" t="12947" r="12945" b="11062"/>
          <a:stretch>
            <a:fillRect/>
          </a:stretch>
        </p:blipFill>
        <p:spPr bwMode="auto">
          <a:xfrm>
            <a:off x="428596" y="3714752"/>
            <a:ext cx="4429156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Admin\Desktop\22 сентября\11.09\1 - 0014.jpg"/>
          <p:cNvPicPr>
            <a:picLocks noChangeAspect="1" noChangeArrowheads="1"/>
          </p:cNvPicPr>
          <p:nvPr/>
        </p:nvPicPr>
        <p:blipFill>
          <a:blip r:embed="rId3" cstate="print"/>
          <a:srcRect l="7579" t="43750" r="65420" b="28088"/>
          <a:stretch>
            <a:fillRect/>
          </a:stretch>
        </p:blipFill>
        <p:spPr bwMode="auto">
          <a:xfrm>
            <a:off x="285720" y="214290"/>
            <a:ext cx="2143140" cy="3205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2857496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Автопортрет. 1997 г.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74" y="3071810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Леночка. 1997 г.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500042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857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663300"/>
                </a:solidFill>
              </a:rPr>
              <a:t>Более подробно можете ознакомиться с материалами о  художниках–юбилярах в Национальной библиотеке имени М.В. </a:t>
            </a:r>
            <a:r>
              <a:rPr lang="ru-RU" sz="1600" dirty="0" err="1" smtClean="0">
                <a:solidFill>
                  <a:srgbClr val="663300"/>
                </a:solidFill>
              </a:rPr>
              <a:t>Чевалкова</a:t>
            </a:r>
            <a:r>
              <a:rPr lang="ru-RU" sz="1600" dirty="0" smtClean="0">
                <a:solidFill>
                  <a:srgbClr val="663300"/>
                </a:solidFill>
              </a:rPr>
              <a:t> (Отдел краеведения и национальной библиографии)</a:t>
            </a:r>
            <a:endParaRPr lang="ru-RU" sz="1600" dirty="0">
              <a:solidFill>
                <a:srgbClr val="66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1102578"/>
            <a:ext cx="79296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err="1" smtClean="0">
                <a:solidFill>
                  <a:srgbClr val="663300"/>
                </a:solidFill>
              </a:rPr>
              <a:t>Алим</a:t>
            </a:r>
            <a:r>
              <a:rPr lang="ru-RU" sz="1600" dirty="0" smtClean="0">
                <a:solidFill>
                  <a:srgbClr val="663300"/>
                </a:solidFill>
              </a:rPr>
              <a:t> </a:t>
            </a:r>
            <a:r>
              <a:rPr lang="ru-RU" sz="1600" dirty="0" err="1" smtClean="0">
                <a:solidFill>
                  <a:srgbClr val="663300"/>
                </a:solidFill>
              </a:rPr>
              <a:t>Исхаков</a:t>
            </a:r>
            <a:r>
              <a:rPr lang="ru-RU" sz="1600" dirty="0" smtClean="0">
                <a:solidFill>
                  <a:srgbClr val="663300"/>
                </a:solidFill>
              </a:rPr>
              <a:t>. - Горно-Алтайск, 2003. - 23 с. : рис., фот.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rgbClr val="663300"/>
                </a:solidFill>
              </a:rPr>
              <a:t>Богомолов, Павел Иванович. Одна судьба. - Горно-Алтайск, 2004. – 108 с.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rgbClr val="663300"/>
                </a:solidFill>
              </a:rPr>
              <a:t>Гребенникова, Н.С.  «Чрез телесное созерцание к созерцанию духовному»</a:t>
            </a:r>
          </a:p>
          <a:p>
            <a:pPr marL="342900" indent="-342900"/>
            <a:r>
              <a:rPr lang="ru-RU" sz="1600" dirty="0" smtClean="0">
                <a:solidFill>
                  <a:srgbClr val="663300"/>
                </a:solidFill>
              </a:rPr>
              <a:t>        иконопись Г.П. </a:t>
            </a:r>
            <a:r>
              <a:rPr lang="ru-RU" sz="1600" dirty="0" err="1" smtClean="0">
                <a:solidFill>
                  <a:srgbClr val="663300"/>
                </a:solidFill>
              </a:rPr>
              <a:t>Махринской</a:t>
            </a:r>
            <a:r>
              <a:rPr lang="ru-RU" sz="1600" dirty="0" smtClean="0">
                <a:solidFill>
                  <a:srgbClr val="663300"/>
                </a:solidFill>
              </a:rPr>
              <a:t> / Н.С. Гребенникова // </a:t>
            </a:r>
            <a:r>
              <a:rPr lang="ru-RU" sz="1600" dirty="0" err="1" smtClean="0">
                <a:solidFill>
                  <a:srgbClr val="663300"/>
                </a:solidFill>
              </a:rPr>
              <a:t>Макарьевские</a:t>
            </a:r>
            <a:r>
              <a:rPr lang="ru-RU" sz="1600" dirty="0" smtClean="0">
                <a:solidFill>
                  <a:srgbClr val="663300"/>
                </a:solidFill>
              </a:rPr>
              <a:t> чтения. - Горно-Алтайск, 2005. – С. 292-298.</a:t>
            </a:r>
          </a:p>
          <a:p>
            <a:pPr marL="342900" indent="-342900"/>
            <a:r>
              <a:rPr lang="ru-RU" sz="1600" dirty="0" smtClean="0">
                <a:solidFill>
                  <a:srgbClr val="663300"/>
                </a:solidFill>
              </a:rPr>
              <a:t>4.   Гурьянов Анатолий Васильевич;  </a:t>
            </a:r>
            <a:r>
              <a:rPr lang="ru-RU" sz="1600" dirty="0" err="1" smtClean="0">
                <a:solidFill>
                  <a:srgbClr val="663300"/>
                </a:solidFill>
              </a:rPr>
              <a:t>Козловцева</a:t>
            </a:r>
            <a:r>
              <a:rPr lang="ru-RU" sz="1600" dirty="0" smtClean="0">
                <a:solidFill>
                  <a:srgbClr val="663300"/>
                </a:solidFill>
              </a:rPr>
              <a:t> Светлана Георгиевна; </a:t>
            </a:r>
            <a:r>
              <a:rPr lang="ru-RU" sz="1600" dirty="0" err="1" smtClean="0">
                <a:solidFill>
                  <a:srgbClr val="663300"/>
                </a:solidFill>
              </a:rPr>
              <a:t>Махринская</a:t>
            </a:r>
            <a:r>
              <a:rPr lang="ru-RU" sz="1600" dirty="0" smtClean="0">
                <a:solidFill>
                  <a:srgbClr val="663300"/>
                </a:solidFill>
              </a:rPr>
              <a:t> Галина Павловна; </a:t>
            </a:r>
            <a:r>
              <a:rPr lang="ru-RU" sz="1600" dirty="0" err="1" smtClean="0">
                <a:solidFill>
                  <a:srgbClr val="663300"/>
                </a:solidFill>
              </a:rPr>
              <a:t>Суразаков</a:t>
            </a:r>
            <a:r>
              <a:rPr lang="ru-RU" sz="1600" dirty="0" smtClean="0">
                <a:solidFill>
                  <a:srgbClr val="663300"/>
                </a:solidFill>
              </a:rPr>
              <a:t> Борис Владимирович. // 10 лет Союзу художников Республики Алтай 1988 – 1998 гг. – Горно-Алтайск, 1998. – С. 19, 31, 37, 43.</a:t>
            </a:r>
          </a:p>
          <a:p>
            <a:pPr marL="342900" indent="-342900">
              <a:buAutoNum type="arabicPeriod" startAt="5"/>
            </a:pPr>
            <a:r>
              <a:rPr lang="ru-RU" sz="1600" dirty="0" smtClean="0">
                <a:solidFill>
                  <a:srgbClr val="663300"/>
                </a:solidFill>
              </a:rPr>
              <a:t>Наш город : каталог городской художественной выставки: Живопись. Графика. Скульптура. - Горно-Алтайск, 1999. </a:t>
            </a:r>
            <a:r>
              <a:rPr lang="ru-RU" sz="1600" smtClean="0">
                <a:solidFill>
                  <a:srgbClr val="663300"/>
                </a:solidFill>
              </a:rPr>
              <a:t>– 36 с.</a:t>
            </a:r>
            <a:endParaRPr lang="ru-RU" sz="1600" dirty="0" smtClean="0">
              <a:solidFill>
                <a:srgbClr val="663300"/>
              </a:solidFill>
            </a:endParaRPr>
          </a:p>
          <a:p>
            <a:pPr marL="342900" indent="-342900">
              <a:buAutoNum type="arabicPeriod" startAt="5"/>
            </a:pPr>
            <a:r>
              <a:rPr lang="ru-RU" sz="1600" dirty="0" err="1" smtClean="0">
                <a:solidFill>
                  <a:srgbClr val="663300"/>
                </a:solidFill>
              </a:rPr>
              <a:t>Эдоков</a:t>
            </a:r>
            <a:r>
              <a:rPr lang="ru-RU" sz="1600" dirty="0" smtClean="0">
                <a:solidFill>
                  <a:srgbClr val="663300"/>
                </a:solidFill>
              </a:rPr>
              <a:t>, В.И. Современное искусство Горного Алтая. / В.И. </a:t>
            </a:r>
            <a:r>
              <a:rPr lang="ru-RU" sz="1600" dirty="0" err="1" smtClean="0">
                <a:solidFill>
                  <a:srgbClr val="663300"/>
                </a:solidFill>
              </a:rPr>
              <a:t>Эдоков</a:t>
            </a:r>
            <a:r>
              <a:rPr lang="ru-RU" sz="1600" dirty="0" smtClean="0">
                <a:solidFill>
                  <a:srgbClr val="663300"/>
                </a:solidFill>
              </a:rPr>
              <a:t> // Очерки истории изобразительного искусства Горного Алтая. – Горно-Алтайск, 1981. – С. 69-70, 92, 94.</a:t>
            </a:r>
          </a:p>
          <a:p>
            <a:pPr marL="342900" indent="-342900"/>
            <a:r>
              <a:rPr lang="ru-RU" sz="1600" dirty="0" smtClean="0">
                <a:solidFill>
                  <a:srgbClr val="663300"/>
                </a:solidFill>
              </a:rPr>
              <a:t>7.    </a:t>
            </a:r>
            <a:r>
              <a:rPr lang="ru-RU" sz="1600" dirty="0" err="1" smtClean="0">
                <a:solidFill>
                  <a:srgbClr val="663300"/>
                </a:solidFill>
              </a:rPr>
              <a:t>Суразаков</a:t>
            </a:r>
            <a:r>
              <a:rPr lang="ru-RU" sz="1600" dirty="0" smtClean="0">
                <a:solidFill>
                  <a:srgbClr val="663300"/>
                </a:solidFill>
              </a:rPr>
              <a:t> Б. Живопись: 25 </a:t>
            </a:r>
            <a:r>
              <a:rPr lang="ru-RU" sz="1600" dirty="0" err="1" smtClean="0">
                <a:solidFill>
                  <a:srgbClr val="663300"/>
                </a:solidFill>
              </a:rPr>
              <a:t>откр</a:t>
            </a:r>
            <a:r>
              <a:rPr lang="ru-RU" sz="1600" dirty="0" smtClean="0">
                <a:solidFill>
                  <a:srgbClr val="663300"/>
                </a:solidFill>
              </a:rPr>
              <a:t>. - 2004.</a:t>
            </a:r>
          </a:p>
          <a:p>
            <a:pPr marL="342900" indent="-342900"/>
            <a:r>
              <a:rPr lang="ru-RU" sz="1600" dirty="0" smtClean="0">
                <a:solidFill>
                  <a:srgbClr val="663300"/>
                </a:solidFill>
              </a:rPr>
              <a:t>8.    </a:t>
            </a:r>
            <a:r>
              <a:rPr lang="ru-RU" sz="1600" dirty="0" err="1" smtClean="0">
                <a:solidFill>
                  <a:srgbClr val="663300"/>
                </a:solidFill>
              </a:rPr>
              <a:t>Козловцева</a:t>
            </a:r>
            <a:r>
              <a:rPr lang="ru-RU" sz="1600" dirty="0" smtClean="0">
                <a:solidFill>
                  <a:srgbClr val="663300"/>
                </a:solidFill>
              </a:rPr>
              <a:t> Светлана Георгиевна. // 100 картин художников Республики Алтай: из фондов Национального музея им. А.В. Анохина. – Горно-Алтайск, 2012. – С. 124-125.</a:t>
            </a:r>
          </a:p>
          <a:p>
            <a:pPr marL="342900" indent="-342900"/>
            <a:r>
              <a:rPr lang="ru-RU" sz="1600" dirty="0" smtClean="0">
                <a:solidFill>
                  <a:srgbClr val="663300"/>
                </a:solidFill>
              </a:rPr>
              <a:t>9.    Гурьянов Анатолий Васильевич; </a:t>
            </a:r>
            <a:r>
              <a:rPr lang="ru-RU" sz="1600" dirty="0" err="1" smtClean="0">
                <a:solidFill>
                  <a:srgbClr val="663300"/>
                </a:solidFill>
              </a:rPr>
              <a:t>Козловцева</a:t>
            </a:r>
            <a:r>
              <a:rPr lang="ru-RU" sz="1600" dirty="0" smtClean="0">
                <a:solidFill>
                  <a:srgbClr val="663300"/>
                </a:solidFill>
              </a:rPr>
              <a:t> Светлана Георгиевна. // </a:t>
            </a:r>
            <a:r>
              <a:rPr lang="ru-RU" sz="1600" dirty="0" err="1" smtClean="0">
                <a:solidFill>
                  <a:srgbClr val="663300"/>
                </a:solidFill>
              </a:rPr>
              <a:t>Туулу</a:t>
            </a:r>
            <a:r>
              <a:rPr lang="ru-RU" sz="1600" dirty="0" smtClean="0">
                <a:solidFill>
                  <a:srgbClr val="663300"/>
                </a:solidFill>
              </a:rPr>
              <a:t> </a:t>
            </a:r>
            <a:r>
              <a:rPr lang="ru-RU" sz="1600" dirty="0" err="1" smtClean="0">
                <a:solidFill>
                  <a:srgbClr val="663300"/>
                </a:solidFill>
              </a:rPr>
              <a:t>Алтайдын</a:t>
            </a:r>
            <a:r>
              <a:rPr lang="ru-RU" sz="1600" dirty="0" smtClean="0">
                <a:solidFill>
                  <a:srgbClr val="663300"/>
                </a:solidFill>
              </a:rPr>
              <a:t> </a:t>
            </a:r>
            <a:r>
              <a:rPr lang="tr-TR" sz="1600" dirty="0" smtClean="0">
                <a:solidFill>
                  <a:srgbClr val="663300"/>
                </a:solidFill>
              </a:rPr>
              <a:t>j</a:t>
            </a:r>
            <a:r>
              <a:rPr lang="ru-RU" sz="1600" dirty="0" err="1" smtClean="0">
                <a:solidFill>
                  <a:srgbClr val="663300"/>
                </a:solidFill>
              </a:rPr>
              <a:t>урукчылары</a:t>
            </a:r>
            <a:r>
              <a:rPr lang="ru-RU" sz="1600" dirty="0" smtClean="0">
                <a:solidFill>
                  <a:srgbClr val="663300"/>
                </a:solidFill>
              </a:rPr>
              <a:t>. - Горно-Алтайск, 2010. – С. 18, 27. </a:t>
            </a:r>
            <a:endParaRPr lang="ru-RU" sz="1600" dirty="0" smtClean="0"/>
          </a:p>
          <a:p>
            <a:pPr marL="342900" indent="-342900"/>
            <a:r>
              <a:rPr lang="ru-RU" sz="1600" dirty="0" smtClean="0">
                <a:solidFill>
                  <a:srgbClr val="663300"/>
                </a:solidFill>
              </a:rPr>
              <a:t>10.   </a:t>
            </a:r>
            <a:r>
              <a:rPr lang="ru-RU" sz="1600" dirty="0" err="1" smtClean="0">
                <a:solidFill>
                  <a:srgbClr val="663300"/>
                </a:solidFill>
              </a:rPr>
              <a:t>Исхаков</a:t>
            </a:r>
            <a:r>
              <a:rPr lang="ru-RU" sz="1600" dirty="0" smtClean="0">
                <a:solidFill>
                  <a:srgbClr val="663300"/>
                </a:solidFill>
              </a:rPr>
              <a:t> </a:t>
            </a:r>
            <a:r>
              <a:rPr lang="ru-RU" sz="1600" dirty="0" err="1" smtClean="0">
                <a:solidFill>
                  <a:srgbClr val="663300"/>
                </a:solidFill>
              </a:rPr>
              <a:t>Алим</a:t>
            </a:r>
            <a:r>
              <a:rPr lang="ru-RU" sz="1600" dirty="0" smtClean="0">
                <a:solidFill>
                  <a:srgbClr val="663300"/>
                </a:solidFill>
              </a:rPr>
              <a:t> </a:t>
            </a:r>
            <a:r>
              <a:rPr lang="ru-RU" sz="1600" dirty="0" err="1" smtClean="0">
                <a:solidFill>
                  <a:srgbClr val="663300"/>
                </a:solidFill>
              </a:rPr>
              <a:t>Хусаинович</a:t>
            </a:r>
            <a:r>
              <a:rPr lang="ru-RU" sz="1600" dirty="0" smtClean="0">
                <a:solidFill>
                  <a:srgbClr val="663300"/>
                </a:solidFill>
              </a:rPr>
              <a:t>; </a:t>
            </a:r>
            <a:r>
              <a:rPr lang="ru-RU" sz="1600" dirty="0" err="1" smtClean="0">
                <a:solidFill>
                  <a:srgbClr val="663300"/>
                </a:solidFill>
              </a:rPr>
              <a:t>Суразаков</a:t>
            </a:r>
            <a:r>
              <a:rPr lang="ru-RU" sz="1600" dirty="0" smtClean="0">
                <a:solidFill>
                  <a:srgbClr val="663300"/>
                </a:solidFill>
              </a:rPr>
              <a:t> Борис Владимирович. // Художники </a:t>
            </a:r>
            <a:r>
              <a:rPr lang="ru-RU" sz="1600" dirty="0" err="1" smtClean="0">
                <a:solidFill>
                  <a:srgbClr val="663300"/>
                </a:solidFill>
              </a:rPr>
              <a:t>Чемальской</a:t>
            </a:r>
            <a:r>
              <a:rPr lang="ru-RU" sz="1600" dirty="0" smtClean="0">
                <a:solidFill>
                  <a:srgbClr val="663300"/>
                </a:solidFill>
              </a:rPr>
              <a:t> земли. - Новосибирск, 2012. – С. 56, 184. </a:t>
            </a:r>
          </a:p>
          <a:p>
            <a:pPr marL="342900" indent="-342900"/>
            <a:r>
              <a:rPr lang="ru-RU" sz="1600" dirty="0" smtClean="0">
                <a:solidFill>
                  <a:srgbClr val="663300"/>
                </a:solidFill>
              </a:rPr>
              <a:t>11.   </a:t>
            </a:r>
            <a:r>
              <a:rPr lang="ru-RU" sz="1600" dirty="0" err="1" smtClean="0">
                <a:solidFill>
                  <a:srgbClr val="663300"/>
                </a:solidFill>
              </a:rPr>
              <a:t>Чевалков</a:t>
            </a:r>
            <a:r>
              <a:rPr lang="ru-RU" sz="1600" dirty="0" smtClean="0">
                <a:solidFill>
                  <a:srgbClr val="663300"/>
                </a:solidFill>
              </a:rPr>
              <a:t>, М.В. Памятное завещание. / художник-иконописец Г. П. </a:t>
            </a:r>
            <a:r>
              <a:rPr lang="ru-RU" sz="1600" dirty="0" err="1" smtClean="0">
                <a:solidFill>
                  <a:srgbClr val="663300"/>
                </a:solidFill>
              </a:rPr>
              <a:t>Махринская</a:t>
            </a:r>
            <a:r>
              <a:rPr lang="ru-RU" sz="1600" dirty="0" smtClean="0">
                <a:solidFill>
                  <a:srgbClr val="663300"/>
                </a:solidFill>
              </a:rPr>
              <a:t>– Горно-Алтайск, 2007. – С. 32-33.</a:t>
            </a:r>
          </a:p>
          <a:p>
            <a:pPr marL="342900" indent="-342900">
              <a:buAutoNum type="arabicPeriod" startAt="10"/>
            </a:pPr>
            <a:endParaRPr lang="ru-RU" sz="1600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2" y="2143116"/>
            <a:ext cx="771530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ea typeface="Times New Roman" pitchFamily="18" charset="0"/>
                <a:cs typeface="Arial" pitchFamily="34" charset="0"/>
              </a:rPr>
              <a:t>В Горном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ea typeface="Times New Roman" pitchFamily="18" charset="0"/>
                <a:cs typeface="Arial" pitchFamily="34" charset="0"/>
              </a:rPr>
              <a:t>Алтае проживали и проживают самобытные, интересные мастера кисти и резца. Творчество художников питает могучая красота Горного Алтая и древняя история его коренного населения – алтайцев, которые подарили миру свою особую народную культуру.  Расскажем о </a:t>
            </a:r>
            <a:r>
              <a:rPr lang="ru-RU" sz="2800" dirty="0" smtClean="0">
                <a:solidFill>
                  <a:srgbClr val="663300"/>
                </a:solidFill>
                <a:ea typeface="Times New Roman" pitchFamily="18" charset="0"/>
                <a:cs typeface="Arial" pitchFamily="34" charset="0"/>
              </a:rPr>
              <a:t>нескольких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ea typeface="Times New Roman" pitchFamily="18" charset="0"/>
                <a:cs typeface="Arial" pitchFamily="34" charset="0"/>
              </a:rPr>
              <a:t>юбилярах - живописцах и скульпторах нашего удивительного края.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357166"/>
            <a:ext cx="392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/>
              <a:t>	</a:t>
            </a:r>
            <a:r>
              <a:rPr lang="ru-RU" i="1" dirty="0" smtClean="0">
                <a:solidFill>
                  <a:srgbClr val="663300"/>
                </a:solidFill>
              </a:rPr>
              <a:t>«Настоящему  художнику необходимо колоссальное развитие, если он сознает  свой долг – быть достойным своего призвания».</a:t>
            </a:r>
          </a:p>
          <a:p>
            <a:pPr algn="r"/>
            <a:r>
              <a:rPr lang="ru-RU" i="1" dirty="0" smtClean="0">
                <a:solidFill>
                  <a:srgbClr val="663300"/>
                </a:solidFill>
              </a:rPr>
              <a:t>Илья Репин</a:t>
            </a:r>
            <a:endParaRPr lang="ru-RU" i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86182" y="571480"/>
            <a:ext cx="507209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663300"/>
                </a:solidFill>
              </a:rPr>
              <a:t>Алим</a:t>
            </a:r>
            <a:r>
              <a:rPr lang="ru-RU" sz="2000" b="1" dirty="0" smtClean="0">
                <a:solidFill>
                  <a:srgbClr val="663300"/>
                </a:solidFill>
              </a:rPr>
              <a:t>  </a:t>
            </a:r>
            <a:r>
              <a:rPr lang="ru-RU" sz="2000" b="1" dirty="0" err="1" smtClean="0">
                <a:solidFill>
                  <a:srgbClr val="663300"/>
                </a:solidFill>
              </a:rPr>
              <a:t>Хусаинович</a:t>
            </a:r>
            <a:r>
              <a:rPr lang="ru-RU" sz="2000" b="1" dirty="0" smtClean="0">
                <a:solidFill>
                  <a:srgbClr val="663300"/>
                </a:solidFill>
              </a:rPr>
              <a:t> </a:t>
            </a:r>
            <a:r>
              <a:rPr lang="ru-RU" sz="2000" b="1" dirty="0" err="1" smtClean="0">
                <a:solidFill>
                  <a:srgbClr val="663300"/>
                </a:solidFill>
              </a:rPr>
              <a:t>Исхаков</a:t>
            </a:r>
            <a:endParaRPr lang="ru-RU" sz="2000" b="1" dirty="0" smtClean="0">
              <a:solidFill>
                <a:srgbClr val="663300"/>
              </a:solidFill>
            </a:endParaRPr>
          </a:p>
          <a:p>
            <a:pPr algn="ctr"/>
            <a:r>
              <a:rPr lang="ru-RU" i="1" dirty="0" smtClean="0">
                <a:solidFill>
                  <a:srgbClr val="663300"/>
                </a:solidFill>
              </a:rPr>
              <a:t>Художник</a:t>
            </a:r>
          </a:p>
          <a:p>
            <a:pPr algn="ctr"/>
            <a:endParaRPr lang="ru-RU" i="1" dirty="0" smtClean="0">
              <a:solidFill>
                <a:srgbClr val="663300"/>
              </a:solidFill>
            </a:endParaRPr>
          </a:p>
          <a:p>
            <a:pPr algn="just"/>
            <a:r>
              <a:rPr lang="ru-RU" sz="1600" dirty="0" smtClean="0">
                <a:solidFill>
                  <a:srgbClr val="663300"/>
                </a:solidFill>
              </a:rPr>
              <a:t>	</a:t>
            </a:r>
            <a:r>
              <a:rPr lang="ru-RU" dirty="0" smtClean="0">
                <a:solidFill>
                  <a:srgbClr val="663300"/>
                </a:solidFill>
              </a:rPr>
              <a:t> Родился 3 июля 1935 года в г. Горно-Алтайске. В 1953 г., покинув родные края,</a:t>
            </a:r>
            <a:r>
              <a:rPr lang="ru-RU" b="1" dirty="0" smtClean="0">
                <a:solidFill>
                  <a:srgbClr val="663300"/>
                </a:solidFill>
              </a:rPr>
              <a:t> </a:t>
            </a:r>
            <a:r>
              <a:rPr lang="ru-RU" dirty="0" smtClean="0">
                <a:solidFill>
                  <a:srgbClr val="663300"/>
                </a:solidFill>
              </a:rPr>
              <a:t>начинает свою трудовую жизнь </a:t>
            </a:r>
            <a:r>
              <a:rPr lang="ru-RU" b="1" dirty="0" smtClean="0">
                <a:solidFill>
                  <a:srgbClr val="663300"/>
                </a:solidFill>
              </a:rPr>
              <a:t> </a:t>
            </a:r>
            <a:r>
              <a:rPr lang="ru-RU" dirty="0" smtClean="0">
                <a:solidFill>
                  <a:srgbClr val="663300"/>
                </a:solidFill>
              </a:rPr>
              <a:t>подручным кузнеца на </a:t>
            </a:r>
            <a:r>
              <a:rPr lang="ru-RU" dirty="0" err="1" smtClean="0">
                <a:solidFill>
                  <a:srgbClr val="663300"/>
                </a:solidFill>
              </a:rPr>
              <a:t>Уралмашзаводе</a:t>
            </a:r>
            <a:r>
              <a:rPr lang="ru-RU" dirty="0" smtClean="0">
                <a:solidFill>
                  <a:srgbClr val="663300"/>
                </a:solidFill>
              </a:rPr>
              <a:t>, служит в рядах СА на Камчатке, успешно оканчивает Свердловское художественное училище. После училища преподает рисование в </a:t>
            </a:r>
            <a:r>
              <a:rPr lang="ru-RU" dirty="0" err="1" smtClean="0">
                <a:solidFill>
                  <a:srgbClr val="663300"/>
                </a:solidFill>
              </a:rPr>
              <a:t>Чепошской</a:t>
            </a:r>
            <a:r>
              <a:rPr lang="ru-RU" dirty="0" smtClean="0">
                <a:solidFill>
                  <a:srgbClr val="663300"/>
                </a:solidFill>
              </a:rPr>
              <a:t> восьмилетней школе. С 1964 г. – уже в  Омске, работает в Строительном тресте №1.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По возвращении в родной Горно-Алтайск активно включается в процесс создания городской детской художественной школы, преподает. Затем работает оформителем в художественной мастерской при ДК, далее переводится в  ХПМ ХФ РСФСР, в конце 80-х возвращается преподавать в ДХШ.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/>
          </a:p>
          <a:p>
            <a:endParaRPr lang="ru-RU" b="1" dirty="0" smtClean="0"/>
          </a:p>
        </p:txBody>
      </p:sp>
      <p:pic>
        <p:nvPicPr>
          <p:cNvPr id="4098" name="Picture 2" descr="C:\Users\Admin\Desktop\22 сентября\11.09\1 - 0006.jpg"/>
          <p:cNvPicPr>
            <a:picLocks noChangeAspect="1" noChangeArrowheads="1"/>
          </p:cNvPicPr>
          <p:nvPr/>
        </p:nvPicPr>
        <p:blipFill>
          <a:blip r:embed="rId3"/>
          <a:srcRect l="4096" t="2838" r="2070" b="1190"/>
          <a:stretch>
            <a:fillRect/>
          </a:stretch>
        </p:blipFill>
        <p:spPr bwMode="auto">
          <a:xfrm>
            <a:off x="285720" y="785794"/>
            <a:ext cx="3416113" cy="5042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4143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663300"/>
                </a:solidFill>
              </a:rPr>
              <a:t>В своем творчестве А. </a:t>
            </a:r>
            <a:r>
              <a:rPr lang="ru-RU" dirty="0" err="1" smtClean="0">
                <a:solidFill>
                  <a:srgbClr val="663300"/>
                </a:solidFill>
              </a:rPr>
              <a:t>Исхаков</a:t>
            </a:r>
            <a:r>
              <a:rPr lang="ru-RU" dirty="0" smtClean="0">
                <a:solidFill>
                  <a:srgbClr val="663300"/>
                </a:solidFill>
              </a:rPr>
              <a:t> изображал только то, что пережил сам, то, что было близко его сердцу. Он выполнил множество работ в различных видах искусства, применяя сложные технические приемы, но всегда главным  увлечением для художника  оставалась живопись.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4000504"/>
            <a:ext cx="4286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err="1" smtClean="0">
                <a:solidFill>
                  <a:srgbClr val="663300"/>
                </a:solidFill>
              </a:rPr>
              <a:t>Алим</a:t>
            </a:r>
            <a:r>
              <a:rPr lang="ru-RU" dirty="0" smtClean="0">
                <a:solidFill>
                  <a:srgbClr val="663300"/>
                </a:solidFill>
              </a:rPr>
              <a:t> </a:t>
            </a:r>
            <a:r>
              <a:rPr lang="ru-RU" dirty="0" err="1" smtClean="0">
                <a:solidFill>
                  <a:srgbClr val="663300"/>
                </a:solidFill>
              </a:rPr>
              <a:t>Исхаков</a:t>
            </a:r>
            <a:r>
              <a:rPr lang="ru-RU" dirty="0" smtClean="0">
                <a:solidFill>
                  <a:srgbClr val="663300"/>
                </a:solidFill>
              </a:rPr>
              <a:t> – живописец, со своей ярко выраженной манерой письма, сочной палитрой красок. Во многих его пейзажах присутствует изображение людей. Природа и человек для него нерасторжимы, без человека нет полной гармонии в природе.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5" name="Picture 4" descr="C:\Users\Admin\Desktop\22 сентября\11.09\1 - 0009.jpg"/>
          <p:cNvPicPr>
            <a:picLocks noChangeAspect="1" noChangeArrowheads="1"/>
          </p:cNvPicPr>
          <p:nvPr/>
        </p:nvPicPr>
        <p:blipFill>
          <a:blip r:embed="rId3" cstate="print"/>
          <a:srcRect l="16159" t="5963" r="23410" b="12546"/>
          <a:stretch>
            <a:fillRect/>
          </a:stretch>
        </p:blipFill>
        <p:spPr bwMode="auto">
          <a:xfrm>
            <a:off x="428596" y="2643182"/>
            <a:ext cx="3643338" cy="3997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Admin\Desktop\22 сентября\11.09\1 - 0008.jpg"/>
          <p:cNvPicPr>
            <a:picLocks noChangeAspect="1" noChangeArrowheads="1"/>
          </p:cNvPicPr>
          <p:nvPr/>
        </p:nvPicPr>
        <p:blipFill>
          <a:blip r:embed="rId4" cstate="print"/>
          <a:srcRect l="3790" t="8659" r="3368" b="13744"/>
          <a:stretch>
            <a:fillRect/>
          </a:stretch>
        </p:blipFill>
        <p:spPr bwMode="auto">
          <a:xfrm>
            <a:off x="4643438" y="428604"/>
            <a:ext cx="4226748" cy="3105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6072206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Портрет девушки в желтом платке. 1966 г.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6314" y="3214686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Город весной. 1975 г.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Admin\Desktop\22 сентября\11.09\1 - 0007.jpg"/>
          <p:cNvPicPr>
            <a:picLocks noChangeAspect="1" noChangeArrowheads="1"/>
          </p:cNvPicPr>
          <p:nvPr/>
        </p:nvPicPr>
        <p:blipFill>
          <a:blip r:embed="rId3" cstate="print"/>
          <a:srcRect t="10618" b="11724"/>
          <a:stretch>
            <a:fillRect/>
          </a:stretch>
        </p:blipFill>
        <p:spPr bwMode="auto">
          <a:xfrm>
            <a:off x="714348" y="500042"/>
            <a:ext cx="7964372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00562" y="714356"/>
            <a:ext cx="43577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663300"/>
                </a:solidFill>
              </a:rPr>
              <a:t>         </a:t>
            </a:r>
            <a:r>
              <a:rPr lang="ru-RU" b="1" dirty="0" smtClean="0">
                <a:solidFill>
                  <a:srgbClr val="663300"/>
                </a:solidFill>
              </a:rPr>
              <a:t>Анатолий Васильевич Гурьянов</a:t>
            </a:r>
          </a:p>
          <a:p>
            <a:pPr algn="ctr"/>
            <a:r>
              <a:rPr lang="ru-RU" i="1" dirty="0" smtClean="0">
                <a:solidFill>
                  <a:srgbClr val="663300"/>
                </a:solidFill>
              </a:rPr>
              <a:t>Скульптор, художник</a:t>
            </a:r>
          </a:p>
          <a:p>
            <a:pPr algn="just"/>
            <a:r>
              <a:rPr lang="ru-RU" b="1" dirty="0" smtClean="0">
                <a:solidFill>
                  <a:srgbClr val="663300"/>
                </a:solidFill>
              </a:rPr>
              <a:t>  	</a:t>
            </a:r>
          </a:p>
          <a:p>
            <a:pPr algn="just"/>
            <a:r>
              <a:rPr lang="ru-RU" b="1" dirty="0" smtClean="0">
                <a:solidFill>
                  <a:srgbClr val="663300"/>
                </a:solidFill>
              </a:rPr>
              <a:t>	</a:t>
            </a:r>
            <a:r>
              <a:rPr lang="ru-RU" dirty="0" smtClean="0">
                <a:solidFill>
                  <a:srgbClr val="663300"/>
                </a:solidFill>
              </a:rPr>
              <a:t>Родился 21 июля 1940 г. в селе Старая Барда Алтайского края. Основы профессиональной школы получил в Домах творчества Союза художников России. С 1968 года участвует в краевых, зональных, республиканских, международных выставках. 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Член Союза художников с 1975 года. 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В 2005 г. получил почетное звание «Заслуженный художник Российской Федерации».</a:t>
            </a:r>
          </a:p>
          <a:p>
            <a:pPr algn="just"/>
            <a:endParaRPr lang="ru-RU" dirty="0" smtClean="0">
              <a:solidFill>
                <a:srgbClr val="663300"/>
              </a:solidFill>
            </a:endParaRPr>
          </a:p>
          <a:p>
            <a:pPr algn="just"/>
            <a:r>
              <a:rPr lang="ru-RU" b="1" dirty="0" smtClean="0">
                <a:solidFill>
                  <a:srgbClr val="663300"/>
                </a:solidFill>
              </a:rPr>
              <a:t>	</a:t>
            </a:r>
            <a:r>
              <a:rPr lang="ru-RU" dirty="0" smtClean="0">
                <a:solidFill>
                  <a:srgbClr val="663300"/>
                </a:solidFill>
              </a:rPr>
              <a:t>	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8193" name="Picture 1" descr="C:\Users\Admin\Downloads\73cfa97422fce7916e3facf08ef108b3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14356"/>
            <a:ext cx="3884092" cy="3465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928662" y="4929198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663300"/>
                </a:solidFill>
              </a:rPr>
              <a:t>	Произведения Анатолия Гурьянова хранятся в музейных собраниях Горно-Алтайска, Барнаула, в фонде министерства культуры РФ, в частных зарубежных коллекциях.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00100" y="571480"/>
            <a:ext cx="7429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663300"/>
                </a:solidFill>
              </a:rPr>
              <a:t>Гурьянов – не просто увлеченный историей человек, он хорошо осознает "дух места". Русский художник, который прекрасно понимает алтайскую душу – именно так о нем говорят. Творчески осмысливая тему алтайской </a:t>
            </a:r>
            <a:r>
              <a:rPr lang="ru-RU" dirty="0" err="1" smtClean="0">
                <a:solidFill>
                  <a:srgbClr val="663300"/>
                </a:solidFill>
              </a:rPr>
              <a:t>мифопоэтики</a:t>
            </a:r>
            <a:r>
              <a:rPr lang="ru-RU" dirty="0" smtClean="0">
                <a:solidFill>
                  <a:srgbClr val="663300"/>
                </a:solidFill>
              </a:rPr>
              <a:t>, он выработал собственную технику обработки камня, нашел свой стиль в скульптуре. Его работы, выполненные в галечнике с использованием древнейшей точечной техники и граффити, легко узнаваемы и поразительно достоверны при всей их образности.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10242" name="Picture 2" descr="Click to enlarge image 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244" name="Picture 4" descr="C:\Users\Admin\Downloads\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870349"/>
            <a:ext cx="2091221" cy="3359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5" name="Picture 5" descr="C:\Users\Admin\Downloads\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857496"/>
            <a:ext cx="2320377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6" name="Picture 6" descr="C:\Users\Admin\Downloads\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59" y="3214686"/>
            <a:ext cx="4044769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500042"/>
            <a:ext cx="8215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663300"/>
                </a:solidFill>
              </a:rPr>
              <a:t>Его работы из натуральных материалов привлекают изобразительной свободой. Несколькими гравированными линиями и неглубоким рельефом художник выявляет образ, созданный, кажется, самой природой. В преображенных валунах ощущается и геологическая жизнь Земли, и мудрость древних изваяний, и таинственный дух Алтая. В руках скульптора камень становится теплым и живым. Художник посредством работы своей души и таланта помогает природной форме найти свое художественное завершение.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9218" name="Picture 2" descr="C:\Users\Admin\Downloads\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4391242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Admin\Downloads\010.jpg"/>
          <p:cNvPicPr>
            <a:picLocks noChangeAspect="1" noChangeArrowheads="1"/>
          </p:cNvPicPr>
          <p:nvPr/>
        </p:nvPicPr>
        <p:blipFill>
          <a:blip r:embed="rId4" cstate="print"/>
          <a:srcRect b="12843"/>
          <a:stretch>
            <a:fillRect/>
          </a:stretch>
        </p:blipFill>
        <p:spPr bwMode="auto">
          <a:xfrm>
            <a:off x="5143504" y="2643182"/>
            <a:ext cx="3548066" cy="3825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image.pn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8992" y="500042"/>
            <a:ext cx="55007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	     </a:t>
            </a:r>
            <a:r>
              <a:rPr lang="ru-RU" b="1" dirty="0" smtClean="0">
                <a:solidFill>
                  <a:srgbClr val="663300"/>
                </a:solidFill>
              </a:rPr>
              <a:t>Галина Павловна </a:t>
            </a:r>
            <a:r>
              <a:rPr lang="ru-RU" b="1" dirty="0" err="1" smtClean="0">
                <a:solidFill>
                  <a:srgbClr val="663300"/>
                </a:solidFill>
              </a:rPr>
              <a:t>Махринская</a:t>
            </a:r>
            <a:r>
              <a:rPr lang="ru-RU" b="1" dirty="0" smtClean="0">
                <a:solidFill>
                  <a:srgbClr val="663300"/>
                </a:solidFill>
              </a:rPr>
              <a:t> </a:t>
            </a:r>
          </a:p>
          <a:p>
            <a:pPr algn="ctr"/>
            <a:r>
              <a:rPr lang="ru-RU" i="1" dirty="0" smtClean="0">
                <a:solidFill>
                  <a:srgbClr val="663300"/>
                </a:solidFill>
              </a:rPr>
              <a:t>Скульптор, иконописец</a:t>
            </a:r>
            <a:endParaRPr lang="ru-RU" b="1" i="1" dirty="0" smtClean="0">
              <a:solidFill>
                <a:srgbClr val="663300"/>
              </a:solidFill>
            </a:endParaRP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	Родилась 20 августа 1935 года в г. Дмитров Московской области. В 1961 году закончила скульптурный факультет Киевского художественного института.  После окончания института по направлению работала в Центральной технологической контрольно-производственной лаборатории детских игрушек Украины.  За 7 лет  работы Галиной Павловной сделано до 50 авторских кукол. Этими куклами играли несколько поколений советских детей.</a:t>
            </a:r>
            <a:r>
              <a:rPr lang="ru-RU" b="1" dirty="0" smtClean="0">
                <a:solidFill>
                  <a:srgbClr val="663300"/>
                </a:solidFill>
              </a:rPr>
              <a:t>	 </a:t>
            </a:r>
          </a:p>
          <a:p>
            <a:pPr algn="just"/>
            <a:r>
              <a:rPr lang="ru-RU" dirty="0" smtClean="0">
                <a:solidFill>
                  <a:srgbClr val="663300"/>
                </a:solidFill>
              </a:rPr>
              <a:t>Участник зарубежных, всесоюзных, зональных, республиканских выставок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4" name="Picture 2" descr="C:\Users\Admin\Desktop\22 сентября\14.08\SCAN_999_20.JPG"/>
          <p:cNvPicPr>
            <a:picLocks noChangeAspect="1" noChangeArrowheads="1"/>
          </p:cNvPicPr>
          <p:nvPr/>
        </p:nvPicPr>
        <p:blipFill>
          <a:blip r:embed="rId3"/>
          <a:srcRect l="57813" t="26464" r="25000" b="61458"/>
          <a:stretch>
            <a:fillRect/>
          </a:stretch>
        </p:blipFill>
        <p:spPr bwMode="auto">
          <a:xfrm>
            <a:off x="6500826" y="4500570"/>
            <a:ext cx="2214578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Admin\Desktop\22 сентября\11.09\1 - 0015.jpg"/>
          <p:cNvPicPr>
            <a:picLocks noChangeAspect="1" noChangeArrowheads="1"/>
          </p:cNvPicPr>
          <p:nvPr/>
        </p:nvPicPr>
        <p:blipFill>
          <a:blip r:embed="rId4"/>
          <a:srcRect l="9051" t="10315" r="63650" b="63542"/>
          <a:stretch>
            <a:fillRect/>
          </a:stretch>
        </p:blipFill>
        <p:spPr bwMode="auto">
          <a:xfrm>
            <a:off x="357158" y="642918"/>
            <a:ext cx="2857520" cy="377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443</Words>
  <PresentationFormat>Экран (4:3)</PresentationFormat>
  <Paragraphs>85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197</cp:revision>
  <dcterms:created xsi:type="dcterms:W3CDTF">2020-09-11T06:07:52Z</dcterms:created>
  <dcterms:modified xsi:type="dcterms:W3CDTF">2020-09-24T09:32:51Z</dcterms:modified>
</cp:coreProperties>
</file>