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0"/>
  </p:notesMasterIdLst>
  <p:sldIdLst>
    <p:sldId id="256" r:id="rId2"/>
    <p:sldId id="263" r:id="rId3"/>
    <p:sldId id="290" r:id="rId4"/>
    <p:sldId id="272" r:id="rId5"/>
    <p:sldId id="270" r:id="rId6"/>
    <p:sldId id="314" r:id="rId7"/>
    <p:sldId id="266" r:id="rId8"/>
    <p:sldId id="265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13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7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57" autoAdjust="0"/>
    <p:restoredTop sz="94660"/>
  </p:normalViewPr>
  <p:slideViewPr>
    <p:cSldViewPr>
      <p:cViewPr>
        <p:scale>
          <a:sx n="90" d="100"/>
          <a:sy n="90" d="100"/>
        </p:scale>
        <p:origin x="-34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78EB7-0A90-478D-AF63-D2B90B367AD8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51F28-546D-4F07-AE19-275C3B2873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51F28-546D-4F07-AE19-275C3B28732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51F28-546D-4F07-AE19-275C3B287329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ocs.cntd.ru/document/9004648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142984"/>
            <a:ext cx="8501122" cy="385765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ВИРТУАЛЬНАЯ ВЫСТАВКА</a:t>
            </a:r>
            <a:b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«ВОЗВРАЩЕННЫЕ ИМЕНА»</a:t>
            </a: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100" dirty="0" smtClean="0">
                <a:solidFill>
                  <a:srgbClr val="FF0000"/>
                </a:solidFill>
              </a:rPr>
              <a:t>памяти жертв политических репрессий посвящается…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7170" name="AutoShape 2" descr="https://memo.ddn04.ru/images/Materials/news/3010172/0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357290" y="214290"/>
            <a:ext cx="66437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НАЦИОНАЛЬНАЯ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БИБЛИОТЕКА  ИМЕНИ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М.В.ЧЕВАЛКОВА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КНИЖНЫХ ПАМЯТНИКОВ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85.66.29.234/bd/jpg/169/1.jpg"/>
          <p:cNvPicPr>
            <a:picLocks noChangeAspect="1" noChangeArrowheads="1"/>
          </p:cNvPicPr>
          <p:nvPr/>
        </p:nvPicPr>
        <p:blipFill>
          <a:blip r:embed="rId2"/>
          <a:srcRect l="2326" t="1811" r="2326" b="1559"/>
          <a:stretch>
            <a:fillRect/>
          </a:stretch>
        </p:blipFill>
        <p:spPr bwMode="auto">
          <a:xfrm>
            <a:off x="6429388" y="285728"/>
            <a:ext cx="2214578" cy="3143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43306" y="5143512"/>
            <a:ext cx="25003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Гордиенко П. От сказок аила к песне колхозной //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Молодой Алтай /сост. 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Коптелов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- Новосибирск: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Запсиботд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1935.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С.5-14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0430" y="4071942"/>
            <a:ext cx="2643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Гордиенко П.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Новосибирск: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Запсиботд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1931. - 145 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AutoShape 2" descr="Петр Яковлевич Гордиенк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s://xn--h1aaridg8g.xn--80aaf0d.xn--p1ai/images/thumb/100px-%D0%93%D0%BE%D1%80%D0%B4%D0%B8%D0%B5%D0%BD%D0%BA%D0%BE-%D0%9F%D0%B5%D1%82%D1%80-%D0%AF%D0%BA%D0%BE%D0%B2%D0%BB%D0%B5%D0%B2%D0%B8%D1%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12578"/>
            <a:ext cx="2786082" cy="3687926"/>
          </a:xfrm>
          <a:prstGeom prst="rect">
            <a:avLst/>
          </a:prstGeom>
          <a:noFill/>
        </p:spPr>
      </p:pic>
      <p:pic>
        <p:nvPicPr>
          <p:cNvPr id="7" name="Рисунок 6" descr="C:\Users\Admin\Desktop\2020-01-31\Сканировать10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66"/>
            <a:ext cx="250033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44" y="4286256"/>
            <a:ext cx="3357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Гордиенко Петр Яковлевич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(1892-1938)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Видный политический и партийный деятель Западной Сибири. В 30-е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века занимал ответственные посты в исполкоме Областного Совета, Областного комитета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ВКП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(б) Ойротской автономной области. Приговорен к расстрелу  22 июня 1938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8108"/>
          <a:stretch>
            <a:fillRect/>
          </a:stretch>
        </p:blipFill>
        <p:spPr bwMode="auto">
          <a:xfrm rot="301030">
            <a:off x="6429388" y="3643314"/>
            <a:ext cx="24288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2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7899"/>
          <a:stretch>
            <a:fillRect/>
          </a:stretch>
        </p:blipFill>
        <p:spPr bwMode="auto">
          <a:xfrm>
            <a:off x="500034" y="144462"/>
            <a:ext cx="2286016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3929066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Аргоков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Иосиф Никитич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(1892-1949), учитель, переводчик, редактор первых алтайских учебников, директор областного филиала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ОГИЗА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арестован дважды  1936, 1949 гг.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185.66.29.234/bd/jpg/27/1.jpg"/>
          <p:cNvPicPr>
            <a:picLocks noChangeAspect="1" noChangeArrowheads="1"/>
          </p:cNvPicPr>
          <p:nvPr/>
        </p:nvPicPr>
        <p:blipFill>
          <a:blip r:embed="rId3" cstate="print"/>
          <a:srcRect r="3226" b="2326"/>
          <a:stretch>
            <a:fillRect/>
          </a:stretch>
        </p:blipFill>
        <p:spPr bwMode="auto">
          <a:xfrm>
            <a:off x="3357554" y="214290"/>
            <a:ext cx="2214578" cy="3143272"/>
          </a:xfrm>
          <a:prstGeom prst="rect">
            <a:avLst/>
          </a:prstGeom>
          <a:noFill/>
        </p:spPr>
      </p:pic>
      <p:pic>
        <p:nvPicPr>
          <p:cNvPr id="6" name="Picture 4" descr="http://185.66.29.234/bd/jpg/521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14290"/>
            <a:ext cx="2357454" cy="3143272"/>
          </a:xfrm>
          <a:prstGeom prst="rect">
            <a:avLst/>
          </a:prstGeom>
          <a:noFill/>
        </p:spPr>
      </p:pic>
      <p:pic>
        <p:nvPicPr>
          <p:cNvPr id="7" name="Рисунок 6" descr="http://185.66.29.234/bd/jpg/521/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00438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86446" y="3786190"/>
            <a:ext cx="3071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Sovet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oirottьn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ozymi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сборник стихов начинающих писателей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поэтов советской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Ойротии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 отв. ред. И.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Аргоков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 Новосибирск: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ОГИЗ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(Типография №1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ЗСКИК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1935. – 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88 c.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http://185.66.29.234/bd/jpg/319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071810"/>
            <a:ext cx="2428892" cy="33575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5857892"/>
            <a:ext cx="2643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Алтайдын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баштап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уурэнэр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бичиги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– М.: Центр. изд-во народов СССР, 1926. - 69 с.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1993509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571736" y="357166"/>
            <a:ext cx="40719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Каланаков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Николай Андреевич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(1888-1960),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поэт, прозаик, составитель первых учебных пособий.</a:t>
            </a:r>
            <a:r>
              <a:rPr lang="ru-RU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Его репрессировали дважды: в 1934 и 1937 гг. В свое время он был одним из первых алтайских поэтов, прозаиков, драматургов, переводчиков. Активно участвовал в открытии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педтехникума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(1928), стал первым завучем техникума, преподавал  алтайский язык и его методику.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http://185.66.29.234/bd/jpg/29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428604"/>
            <a:ext cx="2000264" cy="2928958"/>
          </a:xfrm>
          <a:prstGeom prst="rect">
            <a:avLst/>
          </a:prstGeom>
          <a:noFill/>
        </p:spPr>
      </p:pic>
      <p:pic>
        <p:nvPicPr>
          <p:cNvPr id="6149" name="Picture 5" descr="522 с.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71876"/>
            <a:ext cx="2214578" cy="3071834"/>
          </a:xfrm>
          <a:prstGeom prst="rect">
            <a:avLst/>
          </a:prstGeom>
          <a:noFill/>
        </p:spPr>
      </p:pic>
      <p:pic>
        <p:nvPicPr>
          <p:cNvPr id="6151" name="Picture 7" descr="http://185.66.29.234/bd/jpg/275/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7" y="3143248"/>
            <a:ext cx="1928825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pics.meshok.net/pics/102168473.jpg"/>
          <p:cNvPicPr>
            <a:picLocks noChangeAspect="1" noChangeArrowheads="1"/>
          </p:cNvPicPr>
          <p:nvPr/>
        </p:nvPicPr>
        <p:blipFill>
          <a:blip r:embed="rId2"/>
          <a:srcRect l="8571" t="3774" r="8571" b="5660"/>
          <a:stretch>
            <a:fillRect/>
          </a:stretch>
        </p:blipFill>
        <p:spPr bwMode="auto">
          <a:xfrm>
            <a:off x="642910" y="214290"/>
            <a:ext cx="2678925" cy="3429024"/>
          </a:xfrm>
          <a:prstGeom prst="rect">
            <a:avLst/>
          </a:prstGeom>
          <a:noFill/>
        </p:spPr>
      </p:pic>
      <p:pic>
        <p:nvPicPr>
          <p:cNvPr id="8" name="Picture 2" descr="http://185.66.29.234/bd/jpg/483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14752"/>
            <a:ext cx="2143140" cy="2928958"/>
          </a:xfrm>
          <a:prstGeom prst="rect">
            <a:avLst/>
          </a:prstGeom>
          <a:noFill/>
        </p:spPr>
      </p:pic>
      <p:pic>
        <p:nvPicPr>
          <p:cNvPr id="9" name="Picture 4" descr="C:\Users\Admin\Desktop\2019-06-06\Сканировать1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71480"/>
            <a:ext cx="2500330" cy="3214711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0" name="Picture 2" descr="http://185.66.29.234/bd/jpg/272/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14290"/>
            <a:ext cx="2214578" cy="3214710"/>
          </a:xfrm>
          <a:prstGeom prst="rect">
            <a:avLst/>
          </a:prstGeom>
          <a:noFill/>
        </p:spPr>
      </p:pic>
      <p:pic>
        <p:nvPicPr>
          <p:cNvPr id="11" name="Picture 2" descr="C:\Users\Admin\Desktop\2020-10-08\Сканировать1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857628"/>
            <a:ext cx="4786346" cy="24288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786314" y="6357958"/>
            <a:ext cx="4071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Кызыл Ойрот. – 1929. – 26 апр. (20).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6452" t="5073" r="6452" b="10262"/>
          <a:stretch>
            <a:fillRect/>
          </a:stretch>
        </p:blipFill>
        <p:spPr bwMode="auto">
          <a:xfrm>
            <a:off x="714348" y="357166"/>
            <a:ext cx="24288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3571877"/>
            <a:ext cx="3571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Каспинский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Иван Андреевич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(1888 г.р.), его настоящее имя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Улеш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Лепедович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Иван Андреевич родился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Каспе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Шебалинского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района. Рано остался без родителей, воспитывался в детском приюте. Учился в церковно-приходской школе, окончил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Бийское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катехизаторское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училище. Учительствовал в  разных аймаках области, работал преподавателем алтайского языка в педагогическом рабфаке, в советской областной партийной школе, автор первых учебников по ойротскому языку. Был арестован дважды - в 1937 и 1941 гг., реабилитирован в 1996 году.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185.66.29.234/bd/jpg/345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28604"/>
            <a:ext cx="2214578" cy="3071834"/>
          </a:xfrm>
          <a:prstGeom prst="rect">
            <a:avLst/>
          </a:prstGeom>
          <a:noFill/>
        </p:spPr>
      </p:pic>
      <p:pic>
        <p:nvPicPr>
          <p:cNvPr id="5" name="Picture 6" descr="http://185.66.29.234/bd/jpg/345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28604"/>
            <a:ext cx="2214578" cy="3071834"/>
          </a:xfrm>
          <a:prstGeom prst="rect">
            <a:avLst/>
          </a:prstGeom>
          <a:noFill/>
        </p:spPr>
      </p:pic>
      <p:pic>
        <p:nvPicPr>
          <p:cNvPr id="5122" name="Picture 2" descr="C:\Users\Admin\Desktop\2020-10-08\Сканировать1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786190"/>
            <a:ext cx="4857784" cy="25003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6286520"/>
            <a:ext cx="450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– 1937. – 28 февр. (№32).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2020-10-08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 t="13333" r="-2898"/>
          <a:stretch>
            <a:fillRect/>
          </a:stretch>
        </p:blipFill>
        <p:spPr bwMode="auto">
          <a:xfrm>
            <a:off x="4857752" y="3786190"/>
            <a:ext cx="4286248" cy="264320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4" y="571480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Канзачаков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Конзычаков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Сары-Сэп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Леонид  Алексеевич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(1891-1937), общественно-политический деятель, автор проекта декрета ВЦИК «Об автономной области ойротского народа». Участвовал в создании и издании учебников для школ области, автор нескольких рассказов, его статьи публиковались в газ. «Жизнь национальностей».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До ареста работал счетоводом колхоза имени Розы Люксембург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Старо-Бардинского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района. Обвинен в проведении контрреволюционной агитации, арестован 06.05.1937 г.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5618" t="6710" r="4815" b="8874"/>
          <a:stretch>
            <a:fillRect/>
          </a:stretch>
        </p:blipFill>
        <p:spPr bwMode="auto">
          <a:xfrm rot="16200000">
            <a:off x="6000760" y="1000106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29190" y="2928934"/>
            <a:ext cx="2500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Сары-Сэп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Л.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Темдеш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куучун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рассказы о школе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, об образе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учителя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Улалу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Ойрот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1931. – 18 с.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6380" y="6429396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Кызыл Ойрот. – 1929. – 24 дек.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С.3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Page Background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13010" b="18094"/>
          <a:stretch>
            <a:fillRect/>
          </a:stretch>
        </p:blipFill>
        <p:spPr bwMode="auto">
          <a:xfrm>
            <a:off x="285720" y="2643182"/>
            <a:ext cx="4500594" cy="40719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6143644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Сибирские огни, 1922.- №1 . – </a:t>
            </a:r>
            <a:r>
              <a:rPr lang="ru-RU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С.109-115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2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выставки\Печать Ойротии\выставка\скан для выставки\001 - 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643206" cy="33575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3500438"/>
            <a:ext cx="3571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185.66.29.234/bd/jpg/124/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6143636" y="214290"/>
            <a:ext cx="2500330" cy="3286148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357818" y="3643314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Кумандин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 Я. Кызыл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Jылдыс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(Красная звезда). –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Улалу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Облит, 1928. - 42 с.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\Desktop\2019-06-06\Сканировать1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85728"/>
            <a:ext cx="2286016" cy="321471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282" y="3857628"/>
            <a:ext cx="4071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Кумандин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Сергей Яковлевич 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(1877-196?) – учитель, переводчик, прозаик, автор ряда учебников для алтайских школ, автор-составитель первого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алтайско-русского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словаря (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1923,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Москва).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В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1931 году Сергей Яковлевич был репрессирован и сослан в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Шортанды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(Казахстан) на 5 лет. До ареста был секретарем Александровского сельсовета.</a:t>
            </a:r>
            <a:endParaRPr lang="ru-RU" sz="16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4876" y="4214818"/>
            <a:ext cx="4214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 1928 году был опубликован первый сборник прозаических произведений на алтайском языке, свидетельствующий о зарождении алтайской литературы нового времени. Книга вышла под названием 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«Кызыл </a:t>
            </a:r>
            <a:r>
              <a:rPr lang="ru-RU" sz="1600" b="1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jылдыс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(«Красная звезда»), автором является Сергей Яковлевич 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Кумандин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nbra.ru/bd/jpg/95/1.jpg"/>
          <p:cNvPicPr>
            <a:picLocks noChangeAspect="1" noChangeArrowheads="1"/>
          </p:cNvPicPr>
          <p:nvPr/>
        </p:nvPicPr>
        <p:blipFill>
          <a:blip r:embed="rId2"/>
          <a:srcRect l="2857" t="2000" r="2857" b="4000"/>
          <a:stretch>
            <a:fillRect/>
          </a:stretch>
        </p:blipFill>
        <p:spPr bwMode="auto">
          <a:xfrm>
            <a:off x="438120" y="366690"/>
            <a:ext cx="2276492" cy="3205186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4" name="Picture 2" descr="http://nbra.ru/bd/jpg/501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928934"/>
            <a:ext cx="2428892" cy="3500461"/>
          </a:xfrm>
          <a:prstGeom prst="rect">
            <a:avLst/>
          </a:prstGeom>
          <a:noFill/>
        </p:spPr>
      </p:pic>
      <p:pic>
        <p:nvPicPr>
          <p:cNvPr id="5" name="Picture 4" descr="http://185.66.29.234/bd/jpg/322/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928934"/>
            <a:ext cx="2428892" cy="3500462"/>
          </a:xfrm>
          <a:prstGeom prst="rect">
            <a:avLst/>
          </a:prstGeom>
          <a:noFill/>
        </p:spPr>
      </p:pic>
      <p:pic>
        <p:nvPicPr>
          <p:cNvPr id="6" name="Picture 2" descr="http://185.66.29.234/bd/jpg/508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85727"/>
            <a:ext cx="2357454" cy="32861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00364" y="500042"/>
            <a:ext cx="32861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Сергей Яковлевич  </a:t>
            </a:r>
            <a:r>
              <a:rPr lang="ru-RU" sz="1600" b="1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Кумандин</a:t>
            </a:r>
            <a:r>
              <a:rPr lang="ru-RU" sz="1600" b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работал переводчиком в областном издательстве, им переведено значительное количество литературы общественно-просветительского характера на алтайский язык.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1771"/>
          <a:stretch>
            <a:fillRect/>
          </a:stretch>
        </p:blipFill>
        <p:spPr bwMode="auto">
          <a:xfrm>
            <a:off x="285720" y="214290"/>
            <a:ext cx="2570149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 descr="http://185.66.29.234/bd/jpg/143/1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214678" y="285728"/>
            <a:ext cx="2500330" cy="32147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282" y="4214818"/>
            <a:ext cx="48577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Тозыяков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Федор Сергеевич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(1866-1937), учитель, автор-составитель  нескольких учебников для алтайских школ (в соавторстве).   В содружестве с братом Алексеем Васильевичем подготовили и выпустили сборник драматических произведений на алтайском языке.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esktop\2020-10-07\Сканировать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85728"/>
            <a:ext cx="2500330" cy="3071834"/>
          </a:xfrm>
          <a:prstGeom prst="rect">
            <a:avLst/>
          </a:prstGeom>
          <a:noFill/>
        </p:spPr>
      </p:pic>
      <p:pic>
        <p:nvPicPr>
          <p:cNvPr id="15" name="Picture 4" descr="https://ru.openlist.wiki/images/5/5a/%D0%A2%D0%BE%D0%B7%D1%8B%D1%8F%D0%BA%D0%BE%D0%B2_%D0%A4%D0%B5%D0%B4%D0%BE%D1%80_%D0%A1%D0%B5%D1%80%D0%B3%D0%B5%D0%B5%D0%B2%D0%B8%D1%87_%281866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500438"/>
            <a:ext cx="2509854" cy="314327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2020-10-08\Сканировать1000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85720" y="5000636"/>
            <a:ext cx="3643338" cy="1714512"/>
          </a:xfrm>
          <a:prstGeom prst="rect">
            <a:avLst/>
          </a:prstGeom>
          <a:noFill/>
        </p:spPr>
      </p:pic>
      <p:pic>
        <p:nvPicPr>
          <p:cNvPr id="4" name="Picture 3" descr="C:\Users\Admin\Desktop\выставки\Печать Ойротии\выставка\скан для выставки\001 - 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2"/>
            <a:ext cx="2684879" cy="32861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500438"/>
            <a:ext cx="3214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Тозыяков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Алексей Васильевич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(псевдоним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Тонжан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(1882-1938) учитель, поэт, автор первых драматических произведений, автор-составитель  первых алтайских учебников.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http://185.66.29.234/bd/jpg/144/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857620" y="214290"/>
            <a:ext cx="2214578" cy="2786082"/>
          </a:xfrm>
          <a:prstGeom prst="rect">
            <a:avLst/>
          </a:prstGeom>
          <a:noFill/>
        </p:spPr>
      </p:pic>
      <p:pic>
        <p:nvPicPr>
          <p:cNvPr id="10" name="Picture 4" descr="http://185.66.29.234/bd/jpg/263/2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643702" y="214290"/>
            <a:ext cx="1928826" cy="2714644"/>
          </a:xfrm>
          <a:prstGeom prst="rect">
            <a:avLst/>
          </a:prstGeom>
          <a:noFill/>
        </p:spPr>
      </p:pic>
      <p:pic>
        <p:nvPicPr>
          <p:cNvPr id="12" name="Picture 6" descr="http://185.66.29.234/bd/jpg/307/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6715140" y="3000372"/>
            <a:ext cx="2214578" cy="292895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14810" y="5929330"/>
            <a:ext cx="4572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Тозыяков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 В. Эр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инэлу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ажы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улустын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баштапкы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бичиги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уурэнэр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– М.: Центр. изд-во народов СССР, 1925. - 19,[1] с. : ил.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 descr="http://185.66.29.234/bd/jpg/515/1.jpg"/>
          <p:cNvPicPr>
            <a:picLocks noChangeAspect="1" noChangeArrowheads="1"/>
          </p:cNvPicPr>
          <p:nvPr/>
        </p:nvPicPr>
        <p:blipFill>
          <a:blip r:embed="rId7">
            <a:lum contrast="30000"/>
          </a:blip>
          <a:srcRect/>
          <a:stretch>
            <a:fillRect/>
          </a:stretch>
        </p:blipFill>
        <p:spPr bwMode="auto">
          <a:xfrm>
            <a:off x="4143373" y="3071810"/>
            <a:ext cx="2214577" cy="29289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gornoaltaysk.ru/upload/resize_cache/iblock/8f1/1024_768_2/8f1d5d66812bee45982c2a1045228d9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358246" cy="609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57884" y="5214950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      Памятник жертвам политических репрессий г. Горно-Алтайск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52" r="3423" b="6067"/>
          <a:stretch>
            <a:fillRect/>
          </a:stretch>
        </p:blipFill>
        <p:spPr bwMode="auto">
          <a:xfrm>
            <a:off x="214282" y="144463"/>
            <a:ext cx="2286016" cy="314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488" y="285728"/>
            <a:ext cx="58579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Токмашов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помимо учебников и пособий публикует стихотворения, пьесы. По его пьесе «Последний день» поставлен спектакль, который шел в театре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Улалы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1930-1931 гг. Событием в алтайской фольклористике стало издание алтайского героического сказания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Когутэй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(1935), записанного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Токмашовым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сказителя Михаила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Ютканакова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 1914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3500438"/>
            <a:ext cx="28575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Токмашов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Георгий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Маркелович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(1892-1960), учитель, этнограф, фольклорист, общественный деятель; член Сибирской областной думы в 1918 г.; подвергался репрессиям в 1920 и 1934 гг. В 1930 г. работал в Ойротском национальном издательстве. Одновременно он преподает алтайский язык в Ойротском педагогическом техникуме и в совпартшколе.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Токмашев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постоянный член переводческой комиссии при Ойротском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облоно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270" name="Picture 6" descr="http://185.66.29.234/bd/jpg/492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500174"/>
            <a:ext cx="1785950" cy="2630543"/>
          </a:xfrm>
          <a:prstGeom prst="rect">
            <a:avLst/>
          </a:prstGeom>
          <a:noFill/>
        </p:spPr>
      </p:pic>
      <p:pic>
        <p:nvPicPr>
          <p:cNvPr id="11272" name="Picture 8" descr="478 с.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143380"/>
            <a:ext cx="1571636" cy="2428892"/>
          </a:xfrm>
          <a:prstGeom prst="rect">
            <a:avLst/>
          </a:prstGeom>
          <a:noFill/>
        </p:spPr>
      </p:pic>
      <p:pic>
        <p:nvPicPr>
          <p:cNvPr id="11274" name="Picture 10" descr="https://ia802902.us.archive.org/BookReader/BookReaderImages.php?zip=/1/items/20200316_20200316_1508/kogutey_altaysky_epos_jp2.zip&amp;file=kogutey_altaysky_epos_jp2/kogutey_altaysky_epos_0005.jp2&amp;id=20200316_20200316_1508&amp;scale=4&amp;rotate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1571612"/>
            <a:ext cx="2071702" cy="2643206"/>
          </a:xfrm>
          <a:prstGeom prst="rect">
            <a:avLst/>
          </a:prstGeom>
          <a:noFill/>
        </p:spPr>
      </p:pic>
      <p:pic>
        <p:nvPicPr>
          <p:cNvPr id="11268" name="Picture 4" descr="486 с.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500570"/>
            <a:ext cx="1714512" cy="2357430"/>
          </a:xfrm>
          <a:prstGeom prst="rect">
            <a:avLst/>
          </a:prstGeom>
          <a:noFill/>
        </p:spPr>
      </p:pic>
      <p:pic>
        <p:nvPicPr>
          <p:cNvPr id="11266" name="Picture 2" descr="489 с.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3929066"/>
            <a:ext cx="1785950" cy="2500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185.66.29.234/bd/jpg/6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14290"/>
            <a:ext cx="2143140" cy="307183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9" y="3357563"/>
            <a:ext cx="2497770" cy="32147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Admin\Desktop\2020-02-03\Копия Копия Сканировать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200026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3643314"/>
            <a:ext cx="6000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Чагат-Строев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Павел Александрович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(1887–1938)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является одним из зачинателей алтайской советской литературы, поэт, переводчик. На Всероссийском съезде Советов в 1922 г. был избран членом ВЦИК от Ойротской автономной области, в 1934 году стал членом Союза писателей СССР. В 1937 г. был репрессирован. Автор книг: «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Ойгор-Баатыр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(1926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«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Кара-Корым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(1927), «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Ӱч jÿзÿн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кожоҥ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 (1929), составитель первой хрестоматии по алтайской литературе (1934)  и многих учебных изданий  </a:t>
            </a:r>
            <a:r>
              <a:rPr lang="ru-RU" sz="1600" dirty="0" err="1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Ойротии</a:t>
            </a:r>
            <a:r>
              <a:rPr lang="ru-RU" sz="16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85728"/>
            <a:ext cx="242889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43108" y="6072206"/>
            <a:ext cx="4786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Ойгор-Баатыр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- первая в истории алтайской советской литературы художественная книга, вышедшая отдельным изданием</a:t>
            </a:r>
            <a:endParaRPr lang="ru-RU" sz="1400" dirty="0"/>
          </a:p>
        </p:txBody>
      </p:sp>
    </p:spTree>
  </p:cSld>
  <p:clrMapOvr>
    <a:masterClrMapping/>
  </p:clrMapOvr>
  <p:transition advClick="0" advTm="2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185.66.29.234/bd/jpg/59/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57224" y="285727"/>
            <a:ext cx="3071834" cy="39290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214819"/>
            <a:ext cx="3571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Чевалков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Никанор Александрович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(1906-1938), прозаик, переводчик,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главный редактор газеты «Кызыл Ойрот» (1937), начальник отдела краевого управления связи (1938). Арестован 8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апреля 1938 г.,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казнен в Барнауле 14 ноября 1938 года. Реабилитирован 18 октября 1956 года.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185.66.29.234/bd/jpg/9/1.jpg"/>
          <p:cNvPicPr>
            <a:picLocks noChangeAspect="1" noChangeArrowheads="1"/>
          </p:cNvPicPr>
          <p:nvPr/>
        </p:nvPicPr>
        <p:blipFill>
          <a:blip r:embed="rId3"/>
          <a:srcRect l="3242" r="2737" b="2169"/>
          <a:stretch>
            <a:fillRect/>
          </a:stretch>
        </p:blipFill>
        <p:spPr bwMode="auto">
          <a:xfrm>
            <a:off x="5357818" y="285728"/>
            <a:ext cx="2857520" cy="4071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86380" y="442913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Jurt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xozjajstvo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artel'din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jozoktu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ustav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= Примерный устав с.х. артели / пер. 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Чевалков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Ojrot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-Tura: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GBI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Ojrot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bolygi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1935. - 30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86803">
            <a:off x="3592919" y="249022"/>
            <a:ext cx="2717107" cy="40477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4" descr="C:\Users\Admin\Desktop\выставки\Выставка к 260летию вхож. алт. в Россию\распечатка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 b="6522"/>
          <a:stretch>
            <a:fillRect/>
          </a:stretch>
        </p:blipFill>
        <p:spPr bwMode="auto">
          <a:xfrm>
            <a:off x="6286512" y="357166"/>
            <a:ext cx="2143140" cy="3143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572132" y="3643314"/>
            <a:ext cx="328614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Сабашкин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Алексей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Макарович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(1898-1935), первый председатель алтайской литературной коллегии, делегат Первого Всесоюзного тюркологического съезда (Баку, 1926), редактор газеты «Кызыл Ойрот».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0989"/>
            <a:ext cx="2928958" cy="435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786034"/>
            <a:ext cx="348616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786314" y="5572140"/>
            <a:ext cx="40005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Сабашкина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А.М. на Первом Всесоюзном тюркологическом съезде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Баку,1926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2714612" y="214290"/>
            <a:ext cx="2500330" cy="3500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86803">
            <a:off x="4950243" y="677650"/>
            <a:ext cx="2717107" cy="40477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1%20-%2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52663">
            <a:off x="2759328" y="2517025"/>
            <a:ext cx="2676602" cy="372304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in">
            <a:noFill/>
            <a:miter lim="800000"/>
            <a:headEnd/>
            <a:tailEnd/>
          </a:ln>
        </p:spPr>
      </p:pic>
      <p:pic>
        <p:nvPicPr>
          <p:cNvPr id="16386" name="Picture 2" descr="http://elkurultay.ru/images/multithumb_thumbs/b_800_600_0_00_images_stories_2017_predsedateles_history_sarkashe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214290"/>
            <a:ext cx="2143140" cy="2571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86446" y="3000372"/>
            <a:ext cx="314327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Сыркашев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Андрей Александрович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(1899-1938)</a:t>
            </a:r>
            <a:endParaRPr lang="ru-RU" sz="14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 l="6311" t="4487" r="11640" b="5782"/>
          <a:stretch>
            <a:fillRect/>
          </a:stretch>
        </p:blipFill>
        <p:spPr bwMode="auto">
          <a:xfrm>
            <a:off x="357158" y="214290"/>
            <a:ext cx="200026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14282" y="3786190"/>
            <a:ext cx="278608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Редакторы областной газеты на алтайском языке: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Алагызов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(1925),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Сабашкин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(1926), Михаил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Кочеев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(1927),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Сыркашев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(1929)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Петр Параев (1937)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Никанор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Чевалков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4714884"/>
            <a:ext cx="35719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1922–1940 гг. ответственными редакторами областной газеты «Красная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были П.А. Хохлов, А.И.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Сатонин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Т.Ф. Домрачеев, Р.Э.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Вилькен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Сыркашев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Г.Г.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Чучкалов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Зобавеч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Хворов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Н.И.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Житловский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М.И. Козлов, И.А.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Медзелевский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Комаринская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А.К. Шашкин, П.Д. Киселев.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3214686"/>
            <a:ext cx="28575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Алагызов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Иван Савельевич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/>
              <a:t>1888-1937)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158" y="5786454"/>
            <a:ext cx="321471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1923 г. газету «Кызыл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Солын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Табыш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переименовали 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Ойроттыҥ jери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а с 1925 года – в «Кызыл Ойрот»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85.66.29.234/bd/gazeti/Kizil%20Oyrot/1927/13/13%20-%200001.jpg"/>
          <p:cNvPicPr>
            <a:picLocks noChangeAspect="1" noChangeArrowheads="1"/>
          </p:cNvPicPr>
          <p:nvPr/>
        </p:nvPicPr>
        <p:blipFill>
          <a:blip r:embed="rId2" cstate="print"/>
          <a:srcRect t="64730" r="43012" b="3274"/>
          <a:stretch>
            <a:fillRect/>
          </a:stretch>
        </p:blipFill>
        <p:spPr bwMode="auto">
          <a:xfrm>
            <a:off x="4000496" y="3643314"/>
            <a:ext cx="4929222" cy="3071834"/>
          </a:xfrm>
          <a:prstGeom prst="rect">
            <a:avLst/>
          </a:prstGeom>
          <a:noFill/>
        </p:spPr>
      </p:pic>
      <p:pic>
        <p:nvPicPr>
          <p:cNvPr id="5" name="Picture 2" descr="http://185.66.29.234/bd/gazeti/OJROTTbN%20KOMSOMOLb/1937/15/15-(1)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73466" t="24087" r="5342" b="32235"/>
          <a:stretch>
            <a:fillRect/>
          </a:stretch>
        </p:blipFill>
        <p:spPr bwMode="auto">
          <a:xfrm>
            <a:off x="428596" y="428604"/>
            <a:ext cx="3170177" cy="5072098"/>
          </a:xfrm>
          <a:prstGeom prst="rect">
            <a:avLst/>
          </a:prstGeom>
          <a:noFill/>
        </p:spPr>
      </p:pic>
      <p:pic>
        <p:nvPicPr>
          <p:cNvPr id="6" name="Picture 2" descr="http://185.66.29.234/bd/gazeti/OJROTTbN%20KOMSOMOLb/1937/15/15-(1)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79" t="2272" r="5279" b="81827"/>
          <a:stretch>
            <a:fillRect/>
          </a:stretch>
        </p:blipFill>
        <p:spPr bwMode="auto">
          <a:xfrm>
            <a:off x="214282" y="5572140"/>
            <a:ext cx="3429024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71934" y="500042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Чоков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Алексей Павлович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(1908-1938), поэт, прозаик, переводчик. Учился в советско-партийной школе (1923). Работал в агитбригаде юрт-передвижек «Кызыл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(«Красная юрта»). В начале 30-х г. – студент Иркутского финансово-экономического института, был отозван с учебы и работал инспектором краевого финансового управления, затем редактором национальной литературы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Западно-Сибирском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отделе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госиздательства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 1937 г. - редактор газеты «Кызыл-Ойрот», арестован в апреле 1938 г. </a:t>
            </a:r>
          </a:p>
        </p:txBody>
      </p:sp>
      <p:pic>
        <p:nvPicPr>
          <p:cNvPr id="9" name="Рисунок 8" descr="http://185.66.29.234/bd/gazeti/Kizil%20Oyrot/1927/13/13%20-%200001.jpg"/>
          <p:cNvPicPr/>
          <p:nvPr/>
        </p:nvPicPr>
        <p:blipFill>
          <a:blip r:embed="rId4" cstate="print"/>
          <a:srcRect l="1924" t="1724" r="2672" b="85345"/>
          <a:stretch>
            <a:fillRect/>
          </a:stretch>
        </p:blipFill>
        <p:spPr bwMode="auto">
          <a:xfrm>
            <a:off x="3786182" y="3643314"/>
            <a:ext cx="3500462" cy="78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2020-10-08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500990" cy="50006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5857892"/>
            <a:ext cx="607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– 1937. – 7 мая (№62).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82153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Список использованных источников</a:t>
            </a:r>
          </a:p>
          <a:p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/>
              <a:t>Возвращение / Горно-Алтайский научно-исследовательский институт истории, языка и литературы [и др.] ; гл. ред. В. И. </a:t>
            </a:r>
            <a:r>
              <a:rPr lang="ru-RU" sz="1200" dirty="0" err="1" smtClean="0"/>
              <a:t>Эдоков</a:t>
            </a:r>
            <a:r>
              <a:rPr lang="ru-RU" sz="1200" dirty="0" smtClean="0"/>
              <a:t>. - Горно-Алтайск: [б. и.], 1993. - 240 с.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/>
              <a:t>Жестокого времени дети: потомки алтайской миссии: (о династии </a:t>
            </a:r>
            <a:r>
              <a:rPr lang="ru-RU" sz="1200" dirty="0" err="1" smtClean="0"/>
              <a:t>Тозыяковых</a:t>
            </a:r>
            <a:r>
              <a:rPr lang="ru-RU" sz="1200" dirty="0" smtClean="0"/>
              <a:t>) / авт.-сост. В. </a:t>
            </a:r>
            <a:r>
              <a:rPr lang="ru-RU" sz="1200" dirty="0" err="1" smtClean="0"/>
              <a:t>Тозыякова</a:t>
            </a:r>
            <a:r>
              <a:rPr lang="ru-RU" sz="1200" dirty="0" smtClean="0"/>
              <a:t>. - Горно-Алтайск: Б. и., [2007]. - 448 с.: ил.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/>
              <a:t>История алтайской литературы / </a:t>
            </a:r>
            <a:r>
              <a:rPr lang="ru-RU" sz="1200" dirty="0" err="1" smtClean="0"/>
              <a:t>Ин-т</a:t>
            </a:r>
            <a:r>
              <a:rPr lang="ru-RU" sz="1200" dirty="0" smtClean="0"/>
              <a:t> </a:t>
            </a:r>
            <a:r>
              <a:rPr lang="ru-RU" sz="1200" dirty="0" err="1" smtClean="0"/>
              <a:t>алтаистики</a:t>
            </a:r>
            <a:r>
              <a:rPr lang="ru-RU" sz="1200" dirty="0" smtClean="0"/>
              <a:t> им. С. С. </a:t>
            </a:r>
            <a:r>
              <a:rPr lang="ru-RU" sz="1200" dirty="0" err="1" smtClean="0"/>
              <a:t>Суразакова</a:t>
            </a:r>
            <a:r>
              <a:rPr lang="ru-RU" sz="1200" dirty="0" smtClean="0"/>
              <a:t> РА; отв. ред. Р. А. Палкина, отв. ред. Э. П. </a:t>
            </a:r>
            <a:r>
              <a:rPr lang="ru-RU" sz="1200" dirty="0" err="1" smtClean="0"/>
              <a:t>Чинина</a:t>
            </a:r>
            <a:r>
              <a:rPr lang="ru-RU" sz="1200" dirty="0" smtClean="0"/>
              <a:t>, отв. ред. С. Н. </a:t>
            </a:r>
            <a:r>
              <a:rPr lang="ru-RU" sz="1200" dirty="0" err="1" smtClean="0"/>
              <a:t>Тарбанакова</a:t>
            </a:r>
            <a:r>
              <a:rPr lang="ru-RU" sz="1200" dirty="0" smtClean="0"/>
              <a:t>. - Горно-Алтайск: </a:t>
            </a:r>
            <a:r>
              <a:rPr lang="ru-RU" sz="1200" dirty="0" err="1" smtClean="0"/>
              <a:t>Горно-Алт</a:t>
            </a:r>
            <a:r>
              <a:rPr lang="ru-RU" sz="1200" dirty="0" smtClean="0"/>
              <a:t>. </a:t>
            </a:r>
            <a:r>
              <a:rPr lang="ru-RU" sz="1200" dirty="0" err="1" smtClean="0"/>
              <a:t>респ</a:t>
            </a:r>
            <a:r>
              <a:rPr lang="ru-RU" sz="1200" dirty="0" smtClean="0"/>
              <a:t>. тип... - Кн. 1. - 2004. – С. 153-184.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Киндикова</a:t>
            </a:r>
            <a:r>
              <a:rPr lang="ru-RU" sz="1200" dirty="0" smtClean="0"/>
              <a:t> Н. М. Алтайская литература : проблемы и суждения / </a:t>
            </a:r>
            <a:r>
              <a:rPr lang="ru-RU" sz="1200" dirty="0" err="1" smtClean="0"/>
              <a:t>науч</a:t>
            </a:r>
            <a:r>
              <a:rPr lang="ru-RU" sz="1200" dirty="0" smtClean="0"/>
              <a:t>. ред. Ч. Г. Гусейнов. - Горно-Алтайск: </a:t>
            </a:r>
            <a:r>
              <a:rPr lang="ru-RU" sz="1200" dirty="0" err="1" smtClean="0"/>
              <a:t>Уч</a:t>
            </a:r>
            <a:r>
              <a:rPr lang="ru-RU" sz="1200" dirty="0" smtClean="0"/>
              <a:t> - </a:t>
            </a:r>
            <a:r>
              <a:rPr lang="ru-RU" sz="1200" dirty="0" err="1" smtClean="0"/>
              <a:t>Сумер</a:t>
            </a:r>
            <a:r>
              <a:rPr lang="ru-RU" sz="1200" dirty="0" smtClean="0"/>
              <a:t>, 2008. – </a:t>
            </a:r>
            <a:r>
              <a:rPr lang="ru-RU" sz="1200" dirty="0" err="1" smtClean="0"/>
              <a:t>С.71-78</a:t>
            </a:r>
            <a:r>
              <a:rPr lang="ru-RU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Киндикова</a:t>
            </a:r>
            <a:r>
              <a:rPr lang="ru-RU" sz="1200" dirty="0" smtClean="0"/>
              <a:t> Н.М. Статьи об алтайской литературе / Федеральное агентство по образованию, Горно-Алтайский государственный университет. - Горно-Алтайск: [б. и.], 2010. - С. 78-88.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Красная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Ойротия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– 1937.- № 32, 62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Кызыл Ойрот. – 1929. - № 20, 34, 53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Ойротия</a:t>
            </a:r>
            <a:r>
              <a:rPr lang="ru-RU" sz="1200" dirty="0" smtClean="0"/>
              <a:t> в зеркале литературы: антология / </a:t>
            </a:r>
            <a:r>
              <a:rPr lang="ru-RU" sz="1200" dirty="0" err="1" smtClean="0"/>
              <a:t>М-во</a:t>
            </a:r>
            <a:r>
              <a:rPr lang="ru-RU" sz="1200" dirty="0" smtClean="0"/>
              <a:t> культуры Республика Алтай, </a:t>
            </a:r>
            <a:r>
              <a:rPr lang="ru-RU" sz="1200" dirty="0" err="1" smtClean="0"/>
              <a:t>Нац</a:t>
            </a:r>
            <a:r>
              <a:rPr lang="ru-RU" sz="1200" dirty="0" smtClean="0"/>
              <a:t>. библиотека Республики Алтай им. М. В. </a:t>
            </a:r>
            <a:r>
              <a:rPr lang="ru-RU" sz="1200" dirty="0" err="1" smtClean="0"/>
              <a:t>Чевалкова</a:t>
            </a:r>
            <a:r>
              <a:rPr lang="ru-RU" sz="1200" dirty="0" smtClean="0"/>
              <a:t>; сост., </a:t>
            </a:r>
            <a:r>
              <a:rPr lang="ru-RU" sz="1200" dirty="0" err="1" smtClean="0"/>
              <a:t>подгот</a:t>
            </a:r>
            <a:r>
              <a:rPr lang="ru-RU" sz="1200" dirty="0" smtClean="0"/>
              <a:t>. текстов, </a:t>
            </a:r>
            <a:r>
              <a:rPr lang="ru-RU" sz="1200" dirty="0" err="1" smtClean="0"/>
              <a:t>прилож</a:t>
            </a:r>
            <a:r>
              <a:rPr lang="ru-RU" sz="1200" dirty="0" smtClean="0"/>
              <a:t>.: Э. П. </a:t>
            </a:r>
            <a:r>
              <a:rPr lang="ru-RU" sz="1200" dirty="0" err="1" smtClean="0"/>
              <a:t>Чинина</a:t>
            </a:r>
            <a:r>
              <a:rPr lang="ru-RU" sz="1200" dirty="0" smtClean="0"/>
              <a:t>, Т. П. </a:t>
            </a:r>
            <a:r>
              <a:rPr lang="ru-RU" sz="1200" dirty="0" err="1" smtClean="0"/>
              <a:t>Шастина</a:t>
            </a:r>
            <a:r>
              <a:rPr lang="ru-RU" sz="1200" dirty="0" smtClean="0"/>
              <a:t> ; </a:t>
            </a:r>
            <a:r>
              <a:rPr lang="ru-RU" sz="1200" dirty="0" err="1" smtClean="0"/>
              <a:t>вст</a:t>
            </a:r>
            <a:r>
              <a:rPr lang="ru-RU" sz="1200" dirty="0" smtClean="0"/>
              <a:t>. ст. Т. П. </a:t>
            </a:r>
            <a:r>
              <a:rPr lang="ru-RU" sz="1200" dirty="0" err="1" smtClean="0"/>
              <a:t>Шастина</a:t>
            </a:r>
            <a:r>
              <a:rPr lang="ru-RU" sz="1200" dirty="0" smtClean="0"/>
              <a:t>. - Горно-Алтайск: </a:t>
            </a:r>
            <a:r>
              <a:rPr lang="ru-RU" sz="1200" dirty="0" err="1" smtClean="0"/>
              <a:t>Полиграфика</a:t>
            </a:r>
            <a:r>
              <a:rPr lang="ru-RU" sz="1200" dirty="0" smtClean="0"/>
              <a:t>, 2020. - 308 с.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Политический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репрессияларда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болгондордын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Эземинин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бичиги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= Книга Памяти жертв политических репрессий в 3-х томах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/ члены редколлегии: И. И.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Белеков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[и др.]. - [Горно-Алтайск]: Алтай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республиканын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Уч-Сумер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бичик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чыгартузы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1996 ,1998,2000.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/>
              <a:t>Судьба и литературное наследие репрессированных: взгляд из </a:t>
            </a:r>
            <a:r>
              <a:rPr lang="ru-RU" sz="1200" dirty="0" err="1" smtClean="0"/>
              <a:t>ХХI</a:t>
            </a:r>
            <a:r>
              <a:rPr lang="ru-RU" sz="1200" dirty="0" smtClean="0"/>
              <a:t> века = </a:t>
            </a:r>
            <a:r>
              <a:rPr lang="ru-RU" sz="1200" dirty="0" err="1" smtClean="0"/>
              <a:t>Актуга</a:t>
            </a:r>
            <a:r>
              <a:rPr lang="ru-RU" sz="1200" dirty="0" smtClean="0"/>
              <a:t> </a:t>
            </a:r>
            <a:r>
              <a:rPr lang="ru-RU" sz="1200" dirty="0" err="1" smtClean="0"/>
              <a:t>бурулаткандардын</a:t>
            </a:r>
            <a:r>
              <a:rPr lang="ru-RU" sz="1200" dirty="0" smtClean="0"/>
              <a:t> </a:t>
            </a:r>
            <a:r>
              <a:rPr lang="ru-RU" sz="1200" dirty="0" err="1" smtClean="0"/>
              <a:t>салымы</a:t>
            </a:r>
            <a:r>
              <a:rPr lang="ru-RU" sz="1200" dirty="0" smtClean="0"/>
              <a:t> </a:t>
            </a:r>
            <a:r>
              <a:rPr lang="ru-RU" sz="1200" dirty="0" err="1" smtClean="0"/>
              <a:t>ла</a:t>
            </a:r>
            <a:r>
              <a:rPr lang="ru-RU" sz="1200" dirty="0" smtClean="0"/>
              <a:t> </a:t>
            </a:r>
            <a:r>
              <a:rPr lang="ru-RU" sz="1200" dirty="0" err="1" smtClean="0"/>
              <a:t>энчизи</a:t>
            </a:r>
            <a:r>
              <a:rPr lang="ru-RU" sz="1200" dirty="0" smtClean="0"/>
              <a:t>: </a:t>
            </a:r>
            <a:r>
              <a:rPr lang="ru-RU" sz="1200" dirty="0" err="1" smtClean="0"/>
              <a:t>ХХI-чи</a:t>
            </a:r>
            <a:r>
              <a:rPr lang="ru-RU" sz="1200" dirty="0" smtClean="0"/>
              <a:t> </a:t>
            </a:r>
            <a:r>
              <a:rPr lang="ru-RU" sz="1200" dirty="0" err="1" smtClean="0"/>
              <a:t>чактан</a:t>
            </a:r>
            <a:r>
              <a:rPr lang="ru-RU" sz="1200" dirty="0" smtClean="0"/>
              <a:t> кайра </a:t>
            </a:r>
            <a:r>
              <a:rPr lang="ru-RU" sz="1200" dirty="0" err="1" smtClean="0"/>
              <a:t>коргони</a:t>
            </a:r>
            <a:r>
              <a:rPr lang="ru-RU" sz="1200" dirty="0" smtClean="0"/>
              <a:t> / </a:t>
            </a:r>
            <a:r>
              <a:rPr lang="ru-RU" sz="1200" dirty="0" err="1" smtClean="0"/>
              <a:t>Федер</a:t>
            </a:r>
            <a:r>
              <a:rPr lang="ru-RU" sz="1200" dirty="0" smtClean="0"/>
              <a:t>. агентство по образованию. </a:t>
            </a:r>
            <a:r>
              <a:rPr lang="ru-RU" sz="1200" dirty="0" err="1" smtClean="0"/>
              <a:t>Всерос</a:t>
            </a:r>
            <a:r>
              <a:rPr lang="ru-RU" sz="1200" dirty="0" smtClean="0"/>
              <a:t>. </a:t>
            </a:r>
            <a:r>
              <a:rPr lang="ru-RU" sz="1200" dirty="0" err="1" smtClean="0"/>
              <a:t>науч.-практ</a:t>
            </a:r>
            <a:r>
              <a:rPr lang="ru-RU" sz="1200" dirty="0" smtClean="0"/>
              <a:t>. </a:t>
            </a:r>
            <a:r>
              <a:rPr lang="ru-RU" sz="1200" dirty="0" err="1" smtClean="0"/>
              <a:t>конф</a:t>
            </a:r>
            <a:r>
              <a:rPr lang="ru-RU" sz="1200" dirty="0" smtClean="0"/>
              <a:t>. ; сост. Н. М. </a:t>
            </a:r>
            <a:r>
              <a:rPr lang="ru-RU" sz="1200" dirty="0" err="1" smtClean="0"/>
              <a:t>Киндикова</a:t>
            </a:r>
            <a:r>
              <a:rPr lang="ru-RU" sz="1200" dirty="0" smtClean="0"/>
              <a:t>. - Горно-Алтайск: Тип. "Алтай полиграф", 2010. - 189 с.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Тыбыкова</a:t>
            </a:r>
            <a:r>
              <a:rPr lang="ru-RU" sz="1200" dirty="0" smtClean="0"/>
              <a:t> А. Т. Репрессированные языковеды Горного Алтая // Судьба и литературное наследие репрессированных: взгляд из </a:t>
            </a:r>
            <a:r>
              <a:rPr lang="ru-RU" sz="1200" dirty="0" err="1" smtClean="0"/>
              <a:t>ХХI</a:t>
            </a:r>
            <a:r>
              <a:rPr lang="ru-RU" sz="1200" dirty="0" smtClean="0"/>
              <a:t> века = </a:t>
            </a:r>
            <a:r>
              <a:rPr lang="ru-RU" sz="1200" dirty="0" err="1" smtClean="0"/>
              <a:t>Актуга</a:t>
            </a:r>
            <a:r>
              <a:rPr lang="ru-RU" sz="1200" dirty="0" smtClean="0"/>
              <a:t> </a:t>
            </a:r>
            <a:r>
              <a:rPr lang="ru-RU" sz="1200" dirty="0" err="1" smtClean="0"/>
              <a:t>бурулаткандардын</a:t>
            </a:r>
            <a:r>
              <a:rPr lang="ru-RU" sz="1200" dirty="0" smtClean="0"/>
              <a:t> </a:t>
            </a:r>
            <a:r>
              <a:rPr lang="ru-RU" sz="1200" dirty="0" err="1" smtClean="0"/>
              <a:t>салымы</a:t>
            </a:r>
            <a:r>
              <a:rPr lang="ru-RU" sz="1200" dirty="0" smtClean="0"/>
              <a:t> </a:t>
            </a:r>
            <a:r>
              <a:rPr lang="ru-RU" sz="1200" dirty="0" err="1" smtClean="0"/>
              <a:t>ла</a:t>
            </a:r>
            <a:r>
              <a:rPr lang="ru-RU" sz="1200" dirty="0" smtClean="0"/>
              <a:t> </a:t>
            </a:r>
            <a:r>
              <a:rPr lang="ru-RU" sz="1200" dirty="0" err="1" smtClean="0"/>
              <a:t>энчизи</a:t>
            </a:r>
            <a:r>
              <a:rPr lang="ru-RU" sz="1200" dirty="0" smtClean="0"/>
              <a:t>: </a:t>
            </a:r>
            <a:r>
              <a:rPr lang="ru-RU" sz="1200" dirty="0" err="1" smtClean="0"/>
              <a:t>ХХI-чи</a:t>
            </a:r>
            <a:r>
              <a:rPr lang="ru-RU" sz="1200" dirty="0" smtClean="0"/>
              <a:t> </a:t>
            </a:r>
            <a:r>
              <a:rPr lang="ru-RU" sz="1200" dirty="0" err="1" smtClean="0"/>
              <a:t>чактан</a:t>
            </a:r>
            <a:r>
              <a:rPr lang="ru-RU" sz="1200" dirty="0" smtClean="0"/>
              <a:t> кайра </a:t>
            </a:r>
            <a:r>
              <a:rPr lang="ru-RU" sz="1200" dirty="0" err="1" smtClean="0"/>
              <a:t>коргони</a:t>
            </a:r>
            <a:r>
              <a:rPr lang="ru-RU" sz="1200" dirty="0" smtClean="0"/>
              <a:t> / </a:t>
            </a:r>
            <a:r>
              <a:rPr lang="ru-RU" sz="1200" dirty="0" err="1" smtClean="0"/>
              <a:t>Федер</a:t>
            </a:r>
            <a:r>
              <a:rPr lang="ru-RU" sz="1200" dirty="0" smtClean="0"/>
              <a:t>. агентство по образованию. </a:t>
            </a:r>
            <a:r>
              <a:rPr lang="ru-RU" sz="1200" dirty="0" err="1" smtClean="0"/>
              <a:t>Всерос</a:t>
            </a:r>
            <a:r>
              <a:rPr lang="ru-RU" sz="1200" dirty="0" smtClean="0"/>
              <a:t>. </a:t>
            </a:r>
            <a:r>
              <a:rPr lang="ru-RU" sz="1200" dirty="0" err="1" smtClean="0"/>
              <a:t>науч.-практ</a:t>
            </a:r>
            <a:r>
              <a:rPr lang="ru-RU" sz="1200" dirty="0" smtClean="0"/>
              <a:t>. </a:t>
            </a:r>
            <a:r>
              <a:rPr lang="ru-RU" sz="1200" dirty="0" err="1" smtClean="0"/>
              <a:t>конф</a:t>
            </a:r>
            <a:r>
              <a:rPr lang="ru-RU" sz="1200" dirty="0" smtClean="0"/>
              <a:t>. - Горно-Алтайск: Тип. "Алтай полиграф", 2010. - С. 18-25.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Укачин</a:t>
            </a:r>
            <a:r>
              <a:rPr lang="ru-RU" sz="1200" dirty="0" smtClean="0"/>
              <a:t> Р. </a:t>
            </a:r>
            <a:r>
              <a:rPr lang="ru-RU" sz="1200" dirty="0" err="1" smtClean="0"/>
              <a:t>Тозыяк</a:t>
            </a:r>
            <a:r>
              <a:rPr lang="ru-RU" sz="1200" dirty="0" smtClean="0"/>
              <a:t> - берёзовая пиала : [о В.Ф. </a:t>
            </a:r>
            <a:r>
              <a:rPr lang="ru-RU" sz="1200" dirty="0" err="1" smtClean="0"/>
              <a:t>Тозыяковой</a:t>
            </a:r>
            <a:r>
              <a:rPr lang="ru-RU" sz="1200" dirty="0" smtClean="0"/>
              <a:t>] // Вестник Горно-Алтайска. - 2020. - </a:t>
            </a:r>
            <a:r>
              <a:rPr lang="ru-RU" sz="1200" dirty="0" err="1" smtClean="0"/>
              <a:t>N</a:t>
            </a:r>
            <a:r>
              <a:rPr lang="ru-RU" sz="1200" dirty="0" smtClean="0"/>
              <a:t> 18 марта (№12). - С. 18.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err="1" smtClean="0"/>
              <a:t>Эдоков</a:t>
            </a:r>
            <a:r>
              <a:rPr lang="ru-RU" sz="1200" dirty="0" smtClean="0"/>
              <a:t> В.И. Возвращение мастера. - Горно-Алтайск: </a:t>
            </a:r>
            <a:r>
              <a:rPr lang="ru-RU" sz="1200" dirty="0" err="1" smtClean="0"/>
              <a:t>Чаптыган</a:t>
            </a:r>
            <a:r>
              <a:rPr lang="ru-RU" sz="1200" dirty="0" smtClean="0"/>
              <a:t>, 1994. - 240 с.</a:t>
            </a:r>
          </a:p>
          <a:p>
            <a:pPr marL="228600" indent="-228600">
              <a:buAutoNum type="arabicPeriod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928802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185.66.29.234/bd/gazeti/Kizil%20Oyrot/1927/13/13%20-%200001.jpg"/>
          <p:cNvPicPr>
            <a:picLocks noChangeAspect="1" noChangeArrowheads="1"/>
          </p:cNvPicPr>
          <p:nvPr/>
        </p:nvPicPr>
        <p:blipFill>
          <a:blip r:embed="rId2" cstate="print"/>
          <a:srcRect t="42914" r="41825" b="3274"/>
          <a:stretch>
            <a:fillRect/>
          </a:stretch>
        </p:blipFill>
        <p:spPr bwMode="auto">
          <a:xfrm>
            <a:off x="-5357882" y="3929066"/>
            <a:ext cx="3500462" cy="2214578"/>
          </a:xfrm>
          <a:prstGeom prst="rect">
            <a:avLst/>
          </a:prstGeom>
          <a:noFill/>
        </p:spPr>
      </p:pic>
      <p:pic>
        <p:nvPicPr>
          <p:cNvPr id="4" name="Picture 2" descr="https://1tulatv.ru/sites/default/files/31-maya-pamyati-zhertv-4.jpg"/>
          <p:cNvPicPr>
            <a:picLocks noChangeAspect="1" noChangeArrowheads="1"/>
          </p:cNvPicPr>
          <p:nvPr/>
        </p:nvPicPr>
        <p:blipFill>
          <a:blip r:embed="rId3"/>
          <a:srcRect b="17497"/>
          <a:stretch>
            <a:fillRect/>
          </a:stretch>
        </p:blipFill>
        <p:spPr bwMode="auto">
          <a:xfrm>
            <a:off x="1928794" y="3357562"/>
            <a:ext cx="521497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481"/>
            <a:ext cx="70723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По данным УФСБ по Республике Алтай, с 1920 по 1950 гг. в Горном Алтае были репрессированы более 10 тыс. человек. Наряду с обычными гражданами были репрессированы и партийно-хозяйственные руководители: первые секретари обкома, председатели облисполкома, практически все первые секретари райкомов, председатели райисполкомов, председатели колхозов. Репрессировано только интеллигенции - 715 человек, лиц с высшим образованием – 80, членов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ВКП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(б) – 216. </a:t>
            </a:r>
            <a:endParaRPr lang="ru-RU" dirty="0"/>
          </a:p>
        </p:txBody>
      </p:sp>
      <p:pic>
        <p:nvPicPr>
          <p:cNvPr id="3" name="Picture 2" descr="https://1tulatv.ru/sites/default/files/31-maya-pamyati-zhertv-4.jpg"/>
          <p:cNvPicPr>
            <a:picLocks noChangeAspect="1" noChangeArrowheads="1"/>
          </p:cNvPicPr>
          <p:nvPr/>
        </p:nvPicPr>
        <p:blipFill>
          <a:blip r:embed="rId2"/>
          <a:srcRect t="22001" b="17497"/>
          <a:stretch>
            <a:fillRect/>
          </a:stretch>
        </p:blipFill>
        <p:spPr bwMode="auto">
          <a:xfrm>
            <a:off x="2714612" y="4857760"/>
            <a:ext cx="385765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628" y="3143248"/>
            <a:ext cx="3786214" cy="34778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solid"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выставке представлены книги, в которых рассказывается о судьбах невинно осужденных людей, демонстрируются книги авторов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Ойротии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которые стали жертвами сталинских репрессий. Их имена в культуру были возвращены сравнительно недавно, а творчество их возрождается, можно сказать,  из пепла.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85728"/>
            <a:ext cx="4071966" cy="63094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/>
              <a:t>Об установлении Дня памяти жертв политических репрессий</a:t>
            </a:r>
          </a:p>
          <a:p>
            <a:pPr algn="ctr" fontAlgn="base"/>
            <a:r>
              <a:rPr lang="ru-RU" dirty="0" smtClean="0"/>
              <a:t>ВЕРХОВНЫЙ СОВЕТ РСФСР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ПОСТАНОВЛЕНИЕ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 18 октября 1991 года № 1763/1-1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 установлении Дня памяти жертв политических репрессий</a:t>
            </a:r>
            <a:br>
              <a:rPr lang="ru-RU" dirty="0" smtClean="0"/>
            </a:br>
            <a:endParaRPr lang="ru-RU" dirty="0" smtClean="0"/>
          </a:p>
          <a:p>
            <a:pPr algn="ctr" fontAlgn="base"/>
            <a:r>
              <a:rPr lang="ru-RU" sz="1600" dirty="0" smtClean="0"/>
              <a:t>В связи с принятием </a:t>
            </a:r>
            <a:r>
              <a:rPr lang="ru-RU" sz="1600" dirty="0" smtClean="0">
                <a:hlinkClick r:id="rId2"/>
              </a:rPr>
              <a:t>Закона РСФСР "О реабилитации жертв политических репрессий</a:t>
            </a:r>
            <a:r>
              <a:rPr lang="ru-RU" sz="1600" dirty="0" smtClean="0"/>
              <a:t>" установить ежегодно День памяти жертв политических репрессий – </a:t>
            </a:r>
          </a:p>
          <a:p>
            <a:pPr algn="ctr" fontAlgn="base"/>
            <a:r>
              <a:rPr lang="ru-RU" sz="1600" dirty="0" smtClean="0"/>
              <a:t>30 октября.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r" fontAlgn="base"/>
            <a:r>
              <a:rPr lang="ru-RU" dirty="0" smtClean="0"/>
              <a:t>Первый заместитель</a:t>
            </a:r>
            <a:br>
              <a:rPr lang="ru-RU" dirty="0" smtClean="0"/>
            </a:br>
            <a:r>
              <a:rPr lang="ru-RU" dirty="0" smtClean="0"/>
              <a:t>Председателя Верховного Совета РСФСР</a:t>
            </a:r>
          </a:p>
          <a:p>
            <a:pPr algn="r" fontAlgn="base"/>
            <a:r>
              <a:rPr lang="ru-RU" dirty="0" smtClean="0"/>
              <a:t>Р.И.Хасбулатов</a:t>
            </a:r>
            <a:endParaRPr lang="ru-RU" dirty="0"/>
          </a:p>
        </p:txBody>
      </p:sp>
      <p:pic>
        <p:nvPicPr>
          <p:cNvPr id="29698" name="Picture 2" descr="https://1tulatv.ru/sites/default/files/31-maya-pamyati-zhertv-4.jpg"/>
          <p:cNvPicPr>
            <a:picLocks noChangeAspect="1" noChangeArrowheads="1"/>
          </p:cNvPicPr>
          <p:nvPr/>
        </p:nvPicPr>
        <p:blipFill>
          <a:blip r:embed="rId3"/>
          <a:srcRect b="17497"/>
          <a:stretch>
            <a:fillRect/>
          </a:stretch>
        </p:blipFill>
        <p:spPr bwMode="auto">
          <a:xfrm>
            <a:off x="4929190" y="357166"/>
            <a:ext cx="385765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2020-08-25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2428892" cy="3214710"/>
          </a:xfrm>
          <a:prstGeom prst="rect">
            <a:avLst/>
          </a:prstGeom>
          <a:noFill/>
        </p:spPr>
      </p:pic>
      <p:pic>
        <p:nvPicPr>
          <p:cNvPr id="2051" name="Picture 3" descr="C:\Users\Admin\Desktop\2020-08-25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 l="3226"/>
          <a:stretch>
            <a:fillRect/>
          </a:stretch>
        </p:blipFill>
        <p:spPr bwMode="auto">
          <a:xfrm>
            <a:off x="6357950" y="1357298"/>
            <a:ext cx="2357454" cy="3214710"/>
          </a:xfrm>
          <a:prstGeom prst="rect">
            <a:avLst/>
          </a:prstGeom>
          <a:noFill/>
        </p:spPr>
      </p:pic>
      <p:pic>
        <p:nvPicPr>
          <p:cNvPr id="2052" name="Picture 4" descr="C:\Users\Admin\Desktop\2020-08-25\Сканировать1000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00430" y="1357298"/>
            <a:ext cx="2428892" cy="32147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5072074"/>
            <a:ext cx="58579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Политический </a:t>
            </a:r>
            <a:r>
              <a:rPr lang="ru-RU" sz="1400" b="1" dirty="0" err="1" smtClean="0"/>
              <a:t>репрессияларда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болгондордын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Эземинин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бичиги</a:t>
            </a:r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Книга Памяти жертв политических репрессий / сост.: П. И. </a:t>
            </a:r>
            <a:r>
              <a:rPr lang="ru-RU" sz="1400" b="1" dirty="0" err="1" smtClean="0"/>
              <a:t>Чепкин</a:t>
            </a:r>
            <a:r>
              <a:rPr lang="ru-RU" sz="1400" b="1" dirty="0" smtClean="0"/>
              <a:t>, О. Н. </a:t>
            </a:r>
            <a:r>
              <a:rPr lang="ru-RU" sz="1400" b="1" dirty="0" err="1" smtClean="0"/>
              <a:t>Вразовская</a:t>
            </a:r>
            <a:r>
              <a:rPr lang="ru-RU" sz="1400" b="1" dirty="0" smtClean="0"/>
              <a:t>, Т. А. Бурак и др.]. В 3-х т. - [Горно-Алтайск] :</a:t>
            </a:r>
          </a:p>
          <a:p>
            <a:pPr algn="ctr"/>
            <a:r>
              <a:rPr lang="ru-RU" sz="1400" b="1" dirty="0" smtClean="0"/>
              <a:t> Алтай </a:t>
            </a:r>
            <a:r>
              <a:rPr lang="ru-RU" sz="1400" b="1" dirty="0" err="1" smtClean="0"/>
              <a:t>республиканын</a:t>
            </a:r>
            <a:r>
              <a:rPr lang="ru-RU" sz="1400" b="1" dirty="0" smtClean="0"/>
              <a:t> "</a:t>
            </a:r>
            <a:r>
              <a:rPr lang="ru-RU" sz="1400" b="1" dirty="0" err="1" smtClean="0"/>
              <a:t>Уч-Сумер</a:t>
            </a:r>
            <a:r>
              <a:rPr lang="ru-RU" sz="1400" b="1" dirty="0" smtClean="0"/>
              <a:t>" </a:t>
            </a:r>
            <a:r>
              <a:rPr lang="ru-RU" sz="1400" b="1" dirty="0" err="1" smtClean="0"/>
              <a:t>бичик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чыгартузы</a:t>
            </a:r>
            <a:r>
              <a:rPr lang="ru-RU" sz="1400" b="1" dirty="0" smtClean="0"/>
              <a:t>, 1996 -2003. . </a:t>
            </a:r>
            <a:br>
              <a:rPr lang="ru-RU" sz="1400" b="1" dirty="0" smtClean="0"/>
            </a:b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14290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Спустя долгие десятилетия имена погибших и пропавших без вести возвращаются к нам в Книгах памяти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iialt.ru/images/2017/12/081217-1_politrepressii_oblozh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2714643" cy="36433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Рисунок 2" descr="http://niialt.ru/images/2017/07/ob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85794"/>
            <a:ext cx="2643206" cy="364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00562" y="4929198"/>
            <a:ext cx="4214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Политические репрессии в Горном Алтае (1922-1953 гг.): сборник архивных документов и материалов / </a:t>
            </a:r>
            <a:r>
              <a:rPr lang="ru-RU" sz="1200" b="1" dirty="0" err="1" smtClean="0"/>
              <a:t>М-во</a:t>
            </a:r>
            <a:r>
              <a:rPr lang="ru-RU" sz="1200" b="1" dirty="0" smtClean="0"/>
              <a:t> образования и науки РА, </a:t>
            </a:r>
            <a:r>
              <a:rPr lang="ru-RU" sz="1200" b="1" dirty="0" err="1" smtClean="0"/>
              <a:t>БНУ</a:t>
            </a:r>
            <a:r>
              <a:rPr lang="ru-RU" sz="1200" b="1" dirty="0" smtClean="0"/>
              <a:t> РА «НИИ </a:t>
            </a:r>
            <a:r>
              <a:rPr lang="ru-RU" sz="1200" b="1" dirty="0" err="1" smtClean="0"/>
              <a:t>алтаистики</a:t>
            </a:r>
            <a:r>
              <a:rPr lang="ru-RU" sz="1200" b="1" dirty="0" smtClean="0"/>
              <a:t> им. С.С. </a:t>
            </a:r>
            <a:r>
              <a:rPr lang="ru-RU" sz="1200" b="1" dirty="0" err="1" smtClean="0"/>
              <a:t>Суразакова</a:t>
            </a:r>
            <a:r>
              <a:rPr lang="ru-RU" sz="1200" b="1" dirty="0" smtClean="0"/>
              <a:t>»; </a:t>
            </a:r>
            <a:r>
              <a:rPr lang="ru-RU" sz="1200" b="1" dirty="0" err="1" smtClean="0"/>
              <a:t>редколл</a:t>
            </a:r>
            <a:r>
              <a:rPr lang="ru-RU" sz="1200" b="1" dirty="0" smtClean="0"/>
              <a:t>.: Н. В. </a:t>
            </a:r>
            <a:r>
              <a:rPr lang="ru-RU" sz="1200" b="1" dirty="0" err="1" smtClean="0"/>
              <a:t>Екеев</a:t>
            </a:r>
            <a:r>
              <a:rPr lang="ru-RU" sz="1200" b="1" dirty="0" smtClean="0"/>
              <a:t>, М. С. </a:t>
            </a:r>
            <a:r>
              <a:rPr lang="ru-RU" sz="1200" b="1" dirty="0" err="1" smtClean="0"/>
              <a:t>Каташев</a:t>
            </a:r>
            <a:r>
              <a:rPr lang="ru-RU" sz="1200" b="1" dirty="0" smtClean="0"/>
              <a:t>, Г. Б. </a:t>
            </a:r>
            <a:r>
              <a:rPr lang="ru-RU" sz="1200" b="1" dirty="0" err="1" smtClean="0"/>
              <a:t>Эшматова</a:t>
            </a:r>
            <a:r>
              <a:rPr lang="ru-RU" sz="1200" b="1" dirty="0" smtClean="0"/>
              <a:t>. - Горно-Алтайск: </a:t>
            </a:r>
            <a:r>
              <a:rPr lang="ru-RU" sz="1200" b="1" dirty="0" err="1" smtClean="0"/>
              <a:t>Алтын-Туу</a:t>
            </a:r>
            <a:r>
              <a:rPr lang="ru-RU" sz="1200" b="1" dirty="0" smtClean="0"/>
              <a:t>, 2017. - 271 с.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4929198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/>
              <a:t>Политические репрессии в Горном Алтае (1922-1953 гг.) / </a:t>
            </a:r>
            <a:r>
              <a:rPr lang="ru-RU" sz="1200" b="1" dirty="0" err="1" smtClean="0"/>
              <a:t>М-во</a:t>
            </a:r>
            <a:r>
              <a:rPr lang="ru-RU" sz="1200" b="1" dirty="0" smtClean="0"/>
              <a:t> образования и науки РА, </a:t>
            </a:r>
            <a:r>
              <a:rPr lang="ru-RU" sz="1200" b="1" dirty="0" err="1" smtClean="0"/>
              <a:t>БНУ</a:t>
            </a:r>
            <a:r>
              <a:rPr lang="ru-RU" sz="1200" b="1" dirty="0" smtClean="0"/>
              <a:t> РА "НИИ </a:t>
            </a:r>
            <a:r>
              <a:rPr lang="ru-RU" sz="1200" b="1" dirty="0" err="1" smtClean="0"/>
              <a:t>алтаистики</a:t>
            </a:r>
            <a:r>
              <a:rPr lang="ru-RU" sz="1200" b="1" dirty="0" smtClean="0"/>
              <a:t> им. С. С. </a:t>
            </a:r>
            <a:r>
              <a:rPr lang="ru-RU" sz="1200" b="1" dirty="0" err="1" smtClean="0"/>
              <a:t>Суразакова</a:t>
            </a:r>
            <a:r>
              <a:rPr lang="ru-RU" sz="1200" b="1" dirty="0" smtClean="0"/>
              <a:t>»; </a:t>
            </a:r>
            <a:r>
              <a:rPr lang="ru-RU" sz="1200" b="1" dirty="0" err="1" smtClean="0"/>
              <a:t>редкол</a:t>
            </a:r>
            <a:r>
              <a:rPr lang="ru-RU" sz="1200" b="1" dirty="0" smtClean="0"/>
              <a:t>.: Н. В. </a:t>
            </a:r>
            <a:r>
              <a:rPr lang="ru-RU" sz="1200" b="1" dirty="0" err="1" smtClean="0"/>
              <a:t>Екеев</a:t>
            </a:r>
            <a:r>
              <a:rPr lang="ru-RU" sz="1200" b="1" dirty="0" smtClean="0"/>
              <a:t>, М. С. </a:t>
            </a:r>
            <a:r>
              <a:rPr lang="ru-RU" sz="1200" b="1" dirty="0" err="1" smtClean="0"/>
              <a:t>Каташев</a:t>
            </a:r>
            <a:r>
              <a:rPr lang="ru-RU" sz="1200" b="1" dirty="0" smtClean="0"/>
              <a:t>, Г. Б. </a:t>
            </a:r>
            <a:r>
              <a:rPr lang="ru-RU" sz="1200" b="1" dirty="0" err="1" smtClean="0"/>
              <a:t>Эшматова</a:t>
            </a:r>
            <a:r>
              <a:rPr lang="ru-RU" sz="1200" b="1" dirty="0" smtClean="0"/>
              <a:t>.- Горно-Алтайск: </a:t>
            </a:r>
            <a:r>
              <a:rPr lang="ru-RU" sz="1200" b="1" dirty="0" err="1" smtClean="0"/>
              <a:t>Алтын-Туу</a:t>
            </a:r>
            <a:r>
              <a:rPr lang="ru-RU" sz="1200" b="1" dirty="0" smtClean="0"/>
              <a:t>, 2017. - 278 с. : ил. </a:t>
            </a:r>
            <a:endParaRPr lang="ru-RU" sz="1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785926"/>
            <a:ext cx="3071833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25717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Admin\Desktop\2020-10-07\Сканировать1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714356"/>
            <a:ext cx="2534777" cy="3857652"/>
          </a:xfrm>
          <a:prstGeom prst="rect">
            <a:avLst/>
          </a:prstGeom>
          <a:noFill/>
        </p:spPr>
      </p:pic>
      <p:pic>
        <p:nvPicPr>
          <p:cNvPr id="5" name="Picture 2" descr="https://1tulatv.ru/sites/default/files/31-maya-pamyati-zhertv-4.jpg"/>
          <p:cNvPicPr>
            <a:picLocks noChangeAspect="1" noChangeArrowheads="1"/>
          </p:cNvPicPr>
          <p:nvPr/>
        </p:nvPicPr>
        <p:blipFill>
          <a:blip r:embed="rId5" cstate="print"/>
          <a:srcRect t="23101" b="17497"/>
          <a:stretch>
            <a:fillRect/>
          </a:stretch>
        </p:blipFill>
        <p:spPr bwMode="auto">
          <a:xfrm>
            <a:off x="285720" y="5143512"/>
            <a:ext cx="335758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/>
          <a:srcRect l="3097" t="47372" r="51996" b="7575"/>
          <a:stretch>
            <a:fillRect/>
          </a:stretch>
        </p:blipFill>
        <p:spPr bwMode="auto">
          <a:xfrm rot="21050017">
            <a:off x="2584146" y="747755"/>
            <a:ext cx="2643206" cy="42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\Desktop\2020-09-03\Сканировать1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36"/>
            <a:ext cx="2786082" cy="4429156"/>
          </a:xfrm>
          <a:prstGeom prst="rect">
            <a:avLst/>
          </a:prstGeom>
          <a:noFill/>
        </p:spPr>
      </p:pic>
      <p:pic>
        <p:nvPicPr>
          <p:cNvPr id="9" name="Рисунок 8" descr="C:\Users\Admin\Desktop\разделы антологии\ТОХМ\каталог выставки 1908 г\оп. 6 д. 102 л. 118.JPG"/>
          <p:cNvPicPr/>
          <p:nvPr/>
        </p:nvPicPr>
        <p:blipFill>
          <a:blip r:embed="rId4" cstate="print"/>
          <a:srcRect l="12827" t="6193" r="13896" b="8716"/>
          <a:stretch>
            <a:fillRect/>
          </a:stretch>
        </p:blipFill>
        <p:spPr bwMode="auto">
          <a:xfrm>
            <a:off x="285720" y="3214686"/>
            <a:ext cx="2500330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dmin\Desktop\алтайская лит-ра\Гуркин\Гуркин\11.jpg"/>
          <p:cNvPicPr>
            <a:picLocks noChangeAspect="1" noChangeArrowheads="1"/>
          </p:cNvPicPr>
          <p:nvPr/>
        </p:nvPicPr>
        <p:blipFill>
          <a:blip r:embed="rId5"/>
          <a:srcRect l="6191" r="4439" b="3750"/>
          <a:stretch>
            <a:fillRect/>
          </a:stretch>
        </p:blipFill>
        <p:spPr bwMode="auto">
          <a:xfrm>
            <a:off x="6072198" y="2214553"/>
            <a:ext cx="2786082" cy="4286281"/>
          </a:xfrm>
          <a:prstGeom prst="rect">
            <a:avLst/>
          </a:prstGeom>
          <a:noFill/>
        </p:spPr>
      </p:pic>
      <p:pic>
        <p:nvPicPr>
          <p:cNvPr id="1028" name="Picture 4" descr="C:\Users\Admin\Desktop\алтайская лит-ра\Гуркин\Гуркин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071810"/>
            <a:ext cx="2543462" cy="364333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86314" y="214291"/>
            <a:ext cx="4143404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Григорий Иванович </a:t>
            </a:r>
            <a:r>
              <a:rPr lang="ru-RU" sz="16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Чорос-Гуркин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(12.01.1870 – 11.10.1937</a:t>
            </a:r>
            <a:r>
              <a:rPr lang="ru-RU" dirty="0" smtClean="0">
                <a:cs typeface="Arial" pitchFamily="34" charset="0"/>
              </a:rPr>
              <a:t>),</a:t>
            </a:r>
            <a:r>
              <a:rPr lang="ru-RU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российский и советский художник,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общественно-политический деятель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Ойротии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85374"/>
            <a:ext cx="2071702" cy="28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185.66.29.234/bd/jpg/330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571876"/>
            <a:ext cx="2286016" cy="3000396"/>
          </a:xfrm>
          <a:prstGeom prst="rect">
            <a:avLst/>
          </a:prstGeom>
          <a:noFill/>
        </p:spPr>
      </p:pic>
      <p:pic>
        <p:nvPicPr>
          <p:cNvPr id="7" name="Рисунок 6" descr="640.65216478[1].jpg"/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44"/>
          <a:stretch>
            <a:fillRect/>
          </a:stretch>
        </p:blipFill>
        <p:spPr>
          <a:xfrm>
            <a:off x="357158" y="214290"/>
            <a:ext cx="2500330" cy="3643338"/>
          </a:xfrm>
          <a:prstGeom prst="rect">
            <a:avLst/>
          </a:prstGeom>
        </p:spPr>
      </p:pic>
      <p:pic>
        <p:nvPicPr>
          <p:cNvPr id="22530" name="Picture 2" descr="https://www.biblionne.ru/files/2019/02_26/14_04/u_files_store_1_14018.jpg"/>
          <p:cNvPicPr>
            <a:picLocks noChangeAspect="1" noChangeArrowheads="1"/>
          </p:cNvPicPr>
          <p:nvPr/>
        </p:nvPicPr>
        <p:blipFill>
          <a:blip r:embed="rId4"/>
          <a:srcRect l="15891" t="9080" r="14186" b="16003"/>
          <a:stretch>
            <a:fillRect/>
          </a:stretch>
        </p:blipFill>
        <p:spPr bwMode="auto">
          <a:xfrm>
            <a:off x="500034" y="3500438"/>
            <a:ext cx="2286016" cy="3178537"/>
          </a:xfrm>
          <a:prstGeom prst="rect">
            <a:avLst/>
          </a:prstGeom>
          <a:noFill/>
        </p:spPr>
      </p:pic>
      <p:pic>
        <p:nvPicPr>
          <p:cNvPr id="24578" name="Picture 2" descr="https://ia802802.us.archive.org/BookReader/BookReaderImages.php?zip=/8/items/altayskie_rasskazy/altayskie_rasskazy_jp2.zip&amp;file=altayskie_rasskazy_jp2/altayskie_rasskazy_0000.jp2&amp;id=altayskie_rasskazy&amp;scale=8&amp;rotate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357562"/>
            <a:ext cx="2643206" cy="332859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214290"/>
            <a:ext cx="371477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143240" y="5715016"/>
            <a:ext cx="264320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Обложки книг, оформленные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Г.И.Чорос-Гуркиным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2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3307</TotalTime>
  <Words>2004</Words>
  <PresentationFormat>Экран (4:3)</PresentationFormat>
  <Paragraphs>89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ВИРТУАЛЬНАЯ ВЫСТАВКА  «ВОЗВРАЩЕННЫЕ ИМЕНА»    памяти жертв политических репрессий посвящается…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Возвращенные имена </dc:title>
  <dc:creator>Admin</dc:creator>
  <cp:lastModifiedBy>Admin</cp:lastModifiedBy>
  <cp:revision>388</cp:revision>
  <dcterms:created xsi:type="dcterms:W3CDTF">2020-06-26T03:06:18Z</dcterms:created>
  <dcterms:modified xsi:type="dcterms:W3CDTF">2020-10-29T03:09:54Z</dcterms:modified>
</cp:coreProperties>
</file>