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Raleway"/>
      <p:regular r:id="rId19"/>
      <p:bold r:id="rId20"/>
      <p:italic r:id="rId21"/>
      <p:boldItalic r:id="rId22"/>
    </p:embeddedFont>
    <p:embeddedFont>
      <p:font typeface="Lato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bold.fntdata"/><Relationship Id="rId22" Type="http://schemas.openxmlformats.org/officeDocument/2006/relationships/font" Target="fonts/Raleway-boldItalic.fntdata"/><Relationship Id="rId21" Type="http://schemas.openxmlformats.org/officeDocument/2006/relationships/font" Target="fonts/Raleway-italic.fntdata"/><Relationship Id="rId24" Type="http://schemas.openxmlformats.org/officeDocument/2006/relationships/font" Target="fonts/Lato-bold.fntdata"/><Relationship Id="rId23" Type="http://schemas.openxmlformats.org/officeDocument/2006/relationships/font" Target="fonts/Lat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-boldItalic.fntdata"/><Relationship Id="rId25" Type="http://schemas.openxmlformats.org/officeDocument/2006/relationships/font" Target="fonts/La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Raleway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a8cfe83ace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a8cfe83ace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a8cfe83ace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a8cfe83ace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a8cfe83ace_1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a8cfe83ace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a8cfe83ace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a8cfe83ace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a4fcfc44ce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a4fcfc44ce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a4fcfc44ce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a4fcfc44ce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a4fcfc44ce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a4fcfc44ce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a4fcfc44ce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a4fcfc44ce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a53de84fc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a53de84fc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a53de84fc5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a53de84fc5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a53de84fc5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a53de84fc5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9fa7f57cc7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9fa7f57cc7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Relationship Id="rId4" Type="http://schemas.openxmlformats.org/officeDocument/2006/relationships/image" Target="../media/image6.png"/><Relationship Id="rId5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3454175" y="1571000"/>
            <a:ext cx="5478300" cy="213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49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Паслей Самык - </a:t>
            </a:r>
            <a:endParaRPr sz="49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49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кöчÿреечи</a:t>
            </a:r>
            <a:endParaRPr sz="49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87" name="Google Shape;8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925" y="644500"/>
            <a:ext cx="3114200" cy="413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 txBox="1"/>
          <p:nvPr>
            <p:ph type="title"/>
          </p:nvPr>
        </p:nvSpPr>
        <p:spPr>
          <a:xfrm>
            <a:off x="181275" y="261825"/>
            <a:ext cx="8721000" cy="84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rgbClr val="0000FF"/>
                </a:solidFill>
              </a:rPr>
              <a:t> 1983 jылда П. Самык А. Фадеевтиҥ Ыраак Кÿнчыгышта партизан тартыжу керегинде “Разгром” (“Согулта”) деп романын алтай тилге кöчÿрген. </a:t>
            </a:r>
            <a:endParaRPr/>
          </a:p>
        </p:txBody>
      </p:sp>
      <p:pic>
        <p:nvPicPr>
          <p:cNvPr id="149" name="Google Shape;14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450" y="1391150"/>
            <a:ext cx="2095500" cy="294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12075" y="1386388"/>
            <a:ext cx="2057400" cy="295275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2"/>
          <p:cNvSpPr txBox="1"/>
          <p:nvPr/>
        </p:nvSpPr>
        <p:spPr>
          <a:xfrm>
            <a:off x="4400800" y="4339150"/>
            <a:ext cx="4501500" cy="8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Фадеев, А.А. Согулта / А.А. Фадеев. - Горно-Алтайск: Алтайдыҥ бичиктер чыгарар издательствозыныҥ Туулу Алтайдагы бöлÿги</a:t>
            </a:r>
            <a:endParaRPr b="1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2" name="Google Shape;152;p22"/>
          <p:cNvSpPr txBox="1"/>
          <p:nvPr/>
        </p:nvSpPr>
        <p:spPr>
          <a:xfrm>
            <a:off x="241700" y="4491425"/>
            <a:ext cx="3937500" cy="5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Фадеев, А.А. Разгром / А.А. Фадеев. - Москва: Советская Россия, 1980</a:t>
            </a:r>
            <a:endParaRPr b="1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3"/>
          <p:cNvSpPr txBox="1"/>
          <p:nvPr>
            <p:ph type="title"/>
          </p:nvPr>
        </p:nvSpPr>
        <p:spPr>
          <a:xfrm>
            <a:off x="171200" y="362525"/>
            <a:ext cx="8640600" cy="101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1986 jылда  “Ак сÿмерлÿ Алтайдыҥ балдары” деп алтай тилге кöчÿрилген ÿлгерледиҥ jуунтызы кепке базылган.</a:t>
            </a:r>
            <a:endParaRPr/>
          </a:p>
        </p:txBody>
      </p:sp>
      <p:sp>
        <p:nvSpPr>
          <p:cNvPr id="158" name="Google Shape;158;p23"/>
          <p:cNvSpPr txBox="1"/>
          <p:nvPr>
            <p:ph idx="1" type="body"/>
          </p:nvPr>
        </p:nvSpPr>
        <p:spPr>
          <a:xfrm>
            <a:off x="2628500" y="1995075"/>
            <a:ext cx="6183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7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Jуунтыга башка-башка ороондордыҥ бичиичилериниҥ поэзиязы кирген: Турцияныҥ, Чехословакияныҥ, Польшаныҥ, Афганистаннныҥ, Индияныҥ ла о.ö. </a:t>
            </a:r>
            <a:endParaRPr/>
          </a:p>
        </p:txBody>
      </p:sp>
      <p:pic>
        <p:nvPicPr>
          <p:cNvPr id="159" name="Google Shape;15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213" y="1458750"/>
            <a:ext cx="2219325" cy="333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4"/>
          <p:cNvSpPr txBox="1"/>
          <p:nvPr>
            <p:ph type="title"/>
          </p:nvPr>
        </p:nvSpPr>
        <p:spPr>
          <a:xfrm>
            <a:off x="171200" y="603650"/>
            <a:ext cx="8660700" cy="77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Паслей Самыктыҥ алтай тилге кöчÿрилген чÿмдемелдери школдо ÿренер бичиктерге кирген.</a:t>
            </a:r>
            <a:endParaRPr sz="18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5" name="Google Shape;16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375" y="1560725"/>
            <a:ext cx="1828800" cy="264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72575" y="1589300"/>
            <a:ext cx="1885950" cy="264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16650" y="1532150"/>
            <a:ext cx="1800225" cy="270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 txBox="1"/>
          <p:nvPr>
            <p:ph idx="1" type="body"/>
          </p:nvPr>
        </p:nvSpPr>
        <p:spPr>
          <a:xfrm>
            <a:off x="231625" y="412900"/>
            <a:ext cx="8590200" cy="392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7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Литература:</a:t>
            </a:r>
            <a:endParaRPr b="1" sz="17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45720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История алтайской литературы. Книга 3. Литературные портреты:  Коллективная монография. - Горно-Алтайск: БНУ РА “НИИ алтаистики им. С.С. Суразакова”, 2019. - 368 с.</a:t>
            </a:r>
            <a:endParaRPr sz="17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457200" lvl="0" marL="0" rtl="0" algn="just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7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Паслей Самык: материалы к 70-летию со дня рождения / сост. Л.Т. Баштыкова. - Горно-Алтайск, 2008. - 132 с.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idx="1" type="body"/>
          </p:nvPr>
        </p:nvSpPr>
        <p:spPr>
          <a:xfrm>
            <a:off x="322250" y="614300"/>
            <a:ext cx="86202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457200" lvl="0" marL="0" rtl="0" algn="just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“</a:t>
            </a:r>
            <a:r>
              <a:rPr b="1" lang="ru" sz="22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Кöчÿриштердиҥ болужыла бойыҥ да öзÿп jадыҥ, ол ок öйдö jаҥы сöстöр, сöсколбулар табадыҥ. Бистиҥ калык орус албатыныҥ тÿÿкизиле, культуразыла курчалган, оныҥ учун öйдиҥ некелтезиле теҥ барарга келижет”.</a:t>
            </a:r>
            <a:endParaRPr b="1" sz="22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r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ru" sz="22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П. Самык </a:t>
            </a:r>
            <a:endParaRPr b="1" sz="22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/>
          <p:nvPr>
            <p:ph type="title"/>
          </p:nvPr>
        </p:nvSpPr>
        <p:spPr>
          <a:xfrm>
            <a:off x="241325" y="614275"/>
            <a:ext cx="5106000" cy="133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Василий Тордоевич Самыков</a:t>
            </a:r>
            <a:endParaRPr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(Паслей Самык)</a:t>
            </a:r>
            <a:endParaRPr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1938-2020</a:t>
            </a:r>
            <a:endParaRPr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/>
          </a:p>
        </p:txBody>
      </p:sp>
      <p:sp>
        <p:nvSpPr>
          <p:cNvPr id="98" name="Google Shape;98;p15"/>
          <p:cNvSpPr txBox="1"/>
          <p:nvPr>
            <p:ph idx="1" type="body"/>
          </p:nvPr>
        </p:nvSpPr>
        <p:spPr>
          <a:xfrm>
            <a:off x="291300" y="3303125"/>
            <a:ext cx="8700900" cy="16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just">
              <a:spcBef>
                <a:spcPts val="0"/>
              </a:spcBef>
              <a:spcAft>
                <a:spcPts val="1600"/>
              </a:spcAft>
              <a:buNone/>
            </a:pPr>
            <a:r>
              <a:rPr b="1" lang="ru" sz="17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Алтай ла орус тилле кепке базылган 19 ÿлгерлик jуунтылардыҥ авторы, кöчÿреечи, СССР-дыҥ Бичиичилер отогыныҥ турчызы (1971), Культураныҥ нерелÿ ишчизи (1995), Алтай Республиканыҥ нерелÿ бичиичизи (2007),  2013 jылда  “Таҥ Чолмон” деп орденле кайралдаткан. </a:t>
            </a:r>
            <a:endParaRPr b="1" sz="17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99" name="Google Shape;9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8925" y="565588"/>
            <a:ext cx="3543300" cy="256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/>
          <p:nvPr>
            <p:ph idx="1" type="body"/>
          </p:nvPr>
        </p:nvSpPr>
        <p:spPr>
          <a:xfrm>
            <a:off x="281975" y="715000"/>
            <a:ext cx="5830800" cy="362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7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“</a:t>
            </a:r>
            <a:r>
              <a:rPr b="1" lang="ru" sz="17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Школды божодып, Горно-Алтайск каланыҥ ÿредÿлик институдыныҥ филология ла тÿÿки факультедине ÿренип келгем. </a:t>
            </a:r>
            <a:r>
              <a:rPr b="1" lang="ru" sz="17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...</a:t>
            </a:r>
            <a:r>
              <a:rPr b="1" lang="ru" sz="17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. заочный бöлÿкке кöчÿринип, типографияга корректор болуп иштегем. Ол тушта баштапкы катап алтай тилге Константин Станюковичтиҥ “Максимка”  деп куучынын кöчÿргем”. </a:t>
            </a:r>
            <a:endParaRPr b="1" sz="17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457200" lvl="0" marL="0" rtl="0" algn="r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ru" sz="17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П. Самык</a:t>
            </a:r>
            <a:endParaRPr b="1" sz="17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05" name="Google Shape;10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4363" y="547688"/>
            <a:ext cx="2638425" cy="404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/>
          <p:nvPr>
            <p:ph idx="1" type="body"/>
          </p:nvPr>
        </p:nvSpPr>
        <p:spPr>
          <a:xfrm>
            <a:off x="151050" y="130925"/>
            <a:ext cx="8872200" cy="119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7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Алтан jылдарда, каланыҥ типографиязында иштеп тура, Борис Укачин ле Эркемен Палкинге баштадып, Паслей Самык </a:t>
            </a:r>
            <a:r>
              <a:rPr b="1" lang="ru" sz="17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алтай тилге </a:t>
            </a:r>
            <a:r>
              <a:rPr b="1" lang="ru" sz="17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азербайджан укту </a:t>
            </a:r>
            <a:r>
              <a:rPr b="1" lang="ru" sz="17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Фикрет Годжа Гоюш-оглы деп </a:t>
            </a:r>
            <a:r>
              <a:rPr b="1" lang="ru" sz="17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поэттиҥ “Jол” деген ÿлгерин  кöчÿрген. </a:t>
            </a:r>
            <a:endParaRPr/>
          </a:p>
        </p:txBody>
      </p:sp>
      <p:pic>
        <p:nvPicPr>
          <p:cNvPr id="111" name="Google Shape;11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2275" y="1329425"/>
            <a:ext cx="5629275" cy="326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7"/>
          <p:cNvSpPr txBox="1"/>
          <p:nvPr/>
        </p:nvSpPr>
        <p:spPr>
          <a:xfrm>
            <a:off x="1562275" y="4702900"/>
            <a:ext cx="5629200" cy="2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“Алтайдыҥ Чолмоны”. - 1961. - 22 июля. - С. 6</a:t>
            </a:r>
            <a:endParaRPr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/>
          <p:nvPr>
            <p:ph idx="1" type="body"/>
          </p:nvPr>
        </p:nvSpPr>
        <p:spPr>
          <a:xfrm>
            <a:off x="201400" y="90625"/>
            <a:ext cx="8731200" cy="139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7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Бу ла öйлöрдö </a:t>
            </a:r>
            <a:r>
              <a:rPr b="1" lang="ru" sz="17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Паслей Самык Г. Фроловтыҥ, кыргыз поэттердиҥ Т. Уметалиевтиҥ, А. Жумалиевтиҥ ÿлгерлерин кöчÿрет. 1967 jылда З. Воскресенскаяныҥ В.И. Ленин керегинде алтай тилле “Оттор” (“Огни”) деп бичигин кöчÿрип, кепке баскан. </a:t>
            </a:r>
            <a:endParaRPr/>
          </a:p>
        </p:txBody>
      </p:sp>
      <p:pic>
        <p:nvPicPr>
          <p:cNvPr id="118" name="Google Shape;11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400" y="1481675"/>
            <a:ext cx="5143500" cy="309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58175" y="1481675"/>
            <a:ext cx="1727925" cy="303997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8"/>
          <p:cNvSpPr txBox="1"/>
          <p:nvPr/>
        </p:nvSpPr>
        <p:spPr>
          <a:xfrm>
            <a:off x="201400" y="4682725"/>
            <a:ext cx="4942200" cy="3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Алтайдыҥ Чолмоны. - 1965. - туулан ай.</a:t>
            </a:r>
            <a:endParaRPr sz="15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1" name="Google Shape;121;p18"/>
          <p:cNvSpPr txBox="1"/>
          <p:nvPr/>
        </p:nvSpPr>
        <p:spPr>
          <a:xfrm>
            <a:off x="5458200" y="4290025"/>
            <a:ext cx="3534600" cy="7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Воскресенская, З.И. Оттор: Владимир Ильич керегинде куучындар. - Горно-Алтайск, 1967.</a:t>
            </a:r>
            <a:endParaRPr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/>
          <p:nvPr>
            <p:ph idx="1" type="body"/>
          </p:nvPr>
        </p:nvSpPr>
        <p:spPr>
          <a:xfrm>
            <a:off x="201500" y="169675"/>
            <a:ext cx="8700900" cy="120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7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Казах поэт Саттар Сейтхазинниҥ алтай тилге кöчÿрген ÿлгерлерин Паслей Самык баштап “Алтайдыҥ Чолмоны” газетке чыгарып туратан. 1971 jылда казах поэттиҥ </a:t>
            </a:r>
            <a:r>
              <a:rPr b="1" lang="ru" sz="17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“Кызыл генерал” деп ÿлгерлериниҥ jуунтызын кепке базып  чыгарган.</a:t>
            </a:r>
            <a:endParaRPr b="1" sz="17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7" name="Google Shape;12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8850" y="1441325"/>
            <a:ext cx="2286000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9"/>
          <p:cNvSpPr txBox="1"/>
          <p:nvPr/>
        </p:nvSpPr>
        <p:spPr>
          <a:xfrm>
            <a:off x="201500" y="4360600"/>
            <a:ext cx="8700900" cy="7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Сейтхазин С. Кызыл генерал / С. Сейтхазин. - Горно-Алтайск: Алтайдыҥ бичиктер чыгарар издательствозыныҥ Туулу Алтайдагы бöлÿги, 1971 .</a:t>
            </a:r>
            <a:endParaRPr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/>
          <p:nvPr>
            <p:ph idx="1" type="body"/>
          </p:nvPr>
        </p:nvSpPr>
        <p:spPr>
          <a:xfrm>
            <a:off x="191350" y="120850"/>
            <a:ext cx="8761200" cy="210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Öткöн чактыҥ jетен jылдарында </a:t>
            </a:r>
            <a:r>
              <a:rPr b="1" lang="ru" sz="16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П. Самык алтай тилге </a:t>
            </a:r>
            <a:r>
              <a:rPr b="1" lang="ru" sz="16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тюрк поэттердиҥ чÿмдемелдеринеҥ  Н. Хикметтиҥ, К. Кулиевтиҥ, Ю. Кунзегештиҥ ÿлгерлерин кöчÿрген. Онойдо ок, бу ла öйдö телекейдиҥ чÿмдеечилерин кöчÿрген: </a:t>
            </a:r>
            <a:r>
              <a:rPr b="1" lang="ru" sz="16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Чилиниҥ  - </a:t>
            </a:r>
            <a:r>
              <a:rPr b="1" lang="ru" sz="16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П. Неруданыҥ, Анголаныҥ - А. Нетоныҥ, немец укту Ф. Больгер ле Э. Каценштейнниҥ.  Оогош болчомдорго А. Гайдардыҥ </a:t>
            </a:r>
            <a:r>
              <a:rPr b="1" lang="ru" sz="16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“Jуучыл Jажыт, Уулчаш-Кибальчиш ле оныҥ бек сöзи керегинде чöрчöк” (“Сказка про военную тайну, Мальчиша-Кибальчиша и его твердое слово”) деп чÿмдемелин алтай тилге кöчÿрген.</a:t>
            </a:r>
            <a:endParaRPr sz="16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457200" lvl="0" marL="0" rtl="0" algn="just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34" name="Google Shape;13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300" y="2347825"/>
            <a:ext cx="2047603" cy="2613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0"/>
          <p:cNvSpPr txBox="1"/>
          <p:nvPr/>
        </p:nvSpPr>
        <p:spPr>
          <a:xfrm>
            <a:off x="2588125" y="2909325"/>
            <a:ext cx="6243600" cy="11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Гайдар А. Jуучыл jажыт, Уулчаш-Кибальчиш ле оныҥ бек сöзи керегинде чöрчöк / А. Гайдар. - Горно-Алтайск: Алтайдыҥ бичиктер чыгарар издательствозыныҥ Туулу Алтайдагы бöлÿги, 1971.</a:t>
            </a:r>
            <a:endParaRPr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/>
          <p:nvPr>
            <p:ph idx="1" type="body"/>
          </p:nvPr>
        </p:nvSpPr>
        <p:spPr>
          <a:xfrm>
            <a:off x="130925" y="120850"/>
            <a:ext cx="8922300" cy="308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7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Сегизен jылдарда поэттиҥ кöчÿрер узы тыҥып, башкир чÿмдеечилерди - З. Бишииеваны, М. Каримди, Н. Наджмини кöчÿрген, орус тилдеҥ Е. Журавлевтыҥ, Р. Казаковтыҥ, венгер укту Ш. Петефиниҥ чÿмдемелдерин алтай тилге кöчÿрет. </a:t>
            </a:r>
            <a:endParaRPr b="1" sz="17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457200" lvl="0" marL="0" rtl="0" algn="just">
              <a:spcBef>
                <a:spcPts val="0"/>
              </a:spcBef>
              <a:spcAft>
                <a:spcPts val="1600"/>
              </a:spcAft>
              <a:buNone/>
            </a:pPr>
            <a:r>
              <a:rPr b="1" lang="ru" sz="17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“Алтын кÿс” ле “Чаҥкыр Кадын” деп альманахтардыҥ кычыраачылары алтай тилге кöчÿрген испан укту поэт ле драматург Л. Веганыҥ </a:t>
            </a:r>
            <a:r>
              <a:rPr b="1" lang="ru" sz="17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“Сÿмелÿ кыстыҥ сÿÿжи” (“Изобретательная влюбленная”)  деп лирикалык комедиязыла танышкан. </a:t>
            </a:r>
            <a:r>
              <a:rPr b="1" lang="ru" sz="17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“Уралдыҥ jаҥары” деп jуунтыда 1983 jылда башкир укту </a:t>
            </a:r>
            <a:r>
              <a:rPr b="1" lang="ru" sz="17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А. Мирзагитов деп</a:t>
            </a:r>
            <a:r>
              <a:rPr b="1" lang="ru" sz="17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поэттиҥ </a:t>
            </a:r>
            <a:r>
              <a:rPr b="1" lang="ru" sz="17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“Койнындагы jылан” (“Змея за пазухой”) деген атту лирикалык комедиязы алтай тилле поэттиҥ кöчÿргениле чыккан.  </a:t>
            </a:r>
            <a:r>
              <a:rPr b="1" lang="ru" sz="17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/>
          </a:p>
        </p:txBody>
      </p:sp>
      <p:pic>
        <p:nvPicPr>
          <p:cNvPr id="141" name="Google Shape;14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9450" y="3205150"/>
            <a:ext cx="1543967" cy="193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81605" y="3205150"/>
            <a:ext cx="1493620" cy="193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84337" y="3205150"/>
            <a:ext cx="1543967" cy="193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