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0" d="100"/>
          <a:sy n="80" d="100"/>
        </p:scale>
        <p:origin x="-78" y="-5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43251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277402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315208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151971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234463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92885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28182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337980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15748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353794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433FC3-FC5B-4835-929F-97220FFF2AB7}" type="datetimeFigureOut">
              <a:rPr lang="ru-RU" smtClean="0"/>
              <a:pPr/>
              <a:t>15.04.2022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366179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33FC3-FC5B-4835-929F-97220FFF2AB7}" type="datetimeFigureOut">
              <a:rPr lang="ru-RU" smtClean="0"/>
              <a:pPr/>
              <a:t>15.04.2022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5F911-A339-4FE2-8749-4DAB25527FD2}" type="slidenum">
              <a:rPr lang="ru-RU" smtClean="0"/>
              <a:pPr/>
              <a:t>‹#›</a:t>
            </a:fld>
            <a:endParaRPr lang="ru-RU"/>
          </a:p>
        </p:txBody>
      </p:sp>
    </p:spTree>
    <p:extLst>
      <p:ext uri="{BB962C8B-B14F-4D97-AF65-F5344CB8AC3E}">
        <p14:creationId xmlns="" xmlns:p14="http://schemas.microsoft.com/office/powerpoint/2010/main" val="35159791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 xmlns:a14="http://schemas.microsoft.com/office/drawing/2010/main">
                  <a14:imgLayer r:embed="rId3">
                    <a14:imgEffect>
                      <a14:brightnessContrast contrast="-40000"/>
                    </a14:imgEffect>
                  </a14:imgLayer>
                </a14:imgProps>
              </a:ext>
            </a:extLst>
          </a:blip>
          <a:stretch>
            <a:fillRect/>
          </a:stretch>
        </p:blipFill>
        <p:spPr>
          <a:xfrm>
            <a:off x="0" y="0"/>
            <a:ext cx="12192000" cy="6858000"/>
          </a:xfrm>
          <a:prstGeom prst="rect">
            <a:avLst/>
          </a:prstGeom>
        </p:spPr>
      </p:pic>
      <p:pic>
        <p:nvPicPr>
          <p:cNvPr id="3" name="Рисунок 2"/>
          <p:cNvPicPr>
            <a:picLocks noChangeAspect="1"/>
          </p:cNvPicPr>
          <p:nvPr/>
        </p:nvPicPr>
        <p:blipFill rotWithShape="1">
          <a:blip r:embed="rId4" cstate="print"/>
          <a:srcRect l="4980" t="1178" r="3805" b="2223"/>
          <a:stretch/>
        </p:blipFill>
        <p:spPr>
          <a:xfrm>
            <a:off x="457201" y="438150"/>
            <a:ext cx="3829049" cy="6095671"/>
          </a:xfrm>
          <a:prstGeom prst="rect">
            <a:avLst/>
          </a:prstGeom>
          <a:ln>
            <a:noFill/>
          </a:ln>
          <a:effectLst>
            <a:outerShdw blurRad="190500" algn="tl" rotWithShape="0">
              <a:srgbClr val="000000">
                <a:alpha val="70000"/>
              </a:srgbClr>
            </a:outerShdw>
          </a:effectLst>
        </p:spPr>
      </p:pic>
      <p:sp>
        <p:nvSpPr>
          <p:cNvPr id="4" name="TextBox 3"/>
          <p:cNvSpPr txBox="1"/>
          <p:nvPr/>
        </p:nvSpPr>
        <p:spPr>
          <a:xfrm>
            <a:off x="5129150" y="0"/>
            <a:ext cx="6286500" cy="6832640"/>
          </a:xfrm>
          <a:prstGeom prst="rect">
            <a:avLst/>
          </a:prstGeom>
          <a:noFill/>
        </p:spPr>
        <p:txBody>
          <a:bodyPr wrap="square" rtlCol="0">
            <a:spAutoFit/>
          </a:bodyPr>
          <a:lstStyle/>
          <a:p>
            <a:pPr algn="ctr"/>
            <a:endParaRPr lang="ru-RU" dirty="0" smtClean="0">
              <a:solidFill>
                <a:srgbClr val="002060"/>
              </a:solidFill>
              <a:latin typeface="Arial Black" panose="020B0A04020102020204" pitchFamily="34" charset="0"/>
            </a:endParaRPr>
          </a:p>
          <a:p>
            <a:pPr algn="ctr"/>
            <a:endParaRPr lang="ru-RU" dirty="0">
              <a:solidFill>
                <a:srgbClr val="002060"/>
              </a:solidFill>
              <a:latin typeface="Arial Black" panose="020B0A04020102020204" pitchFamily="34" charset="0"/>
            </a:endParaRPr>
          </a:p>
          <a:p>
            <a:pPr algn="ctr"/>
            <a:endParaRPr lang="ru-RU" dirty="0" smtClean="0">
              <a:solidFill>
                <a:srgbClr val="002060"/>
              </a:solidFill>
              <a:latin typeface="Arial Black" panose="020B0A04020102020204" pitchFamily="34" charset="0"/>
            </a:endParaRPr>
          </a:p>
          <a:p>
            <a:pPr algn="ctr">
              <a:lnSpc>
                <a:spcPct val="150000"/>
              </a:lnSpc>
            </a:pPr>
            <a:endParaRPr lang="ru-RU" sz="4800" dirty="0" smtClean="0">
              <a:solidFill>
                <a:srgbClr val="002060"/>
              </a:solidFill>
              <a:latin typeface="Arial Black" panose="020B0A04020102020204" pitchFamily="34" charset="0"/>
            </a:endParaRPr>
          </a:p>
          <a:p>
            <a:pPr algn="ctr">
              <a:lnSpc>
                <a:spcPct val="150000"/>
              </a:lnSpc>
            </a:pPr>
            <a:r>
              <a:rPr lang="ru-RU" sz="4800" dirty="0" smtClean="0">
                <a:solidFill>
                  <a:srgbClr val="002060"/>
                </a:solidFill>
                <a:latin typeface="Arial Black" panose="020B0A04020102020204" pitchFamily="34" charset="0"/>
              </a:rPr>
              <a:t>РЕФОРМАТОР П.А. СТОЛЫПИН</a:t>
            </a:r>
          </a:p>
          <a:p>
            <a:pPr algn="ctr"/>
            <a:endParaRPr lang="ru-RU" sz="4800" dirty="0">
              <a:solidFill>
                <a:srgbClr val="002060"/>
              </a:solidFill>
              <a:latin typeface="Arial Black" panose="020B0A04020102020204" pitchFamily="34" charset="0"/>
            </a:endParaRPr>
          </a:p>
          <a:p>
            <a:pPr algn="ctr"/>
            <a:endParaRPr lang="ru-RU" sz="4800" dirty="0">
              <a:solidFill>
                <a:srgbClr val="002060"/>
              </a:solidFill>
              <a:latin typeface="Arial Black" panose="020B0A04020102020204" pitchFamily="34" charset="0"/>
            </a:endParaRPr>
          </a:p>
          <a:p>
            <a:pPr algn="ctr"/>
            <a:endParaRPr lang="ru-RU" sz="4800" dirty="0" smtClean="0">
              <a:solidFill>
                <a:srgbClr val="002060"/>
              </a:solidFill>
              <a:latin typeface="Arial Black" panose="020B0A04020102020204" pitchFamily="34" charset="0"/>
            </a:endParaRPr>
          </a:p>
          <a:p>
            <a:pPr algn="ctr"/>
            <a:r>
              <a:rPr lang="ru-RU" sz="2400" dirty="0" smtClean="0">
                <a:solidFill>
                  <a:srgbClr val="002060"/>
                </a:solidFill>
                <a:latin typeface="Arial Black" panose="020B0A04020102020204" pitchFamily="34" charset="0"/>
              </a:rPr>
              <a:t>(к 160-летию со дня рождения)</a:t>
            </a:r>
            <a:endParaRPr lang="ru-RU" sz="2400" dirty="0">
              <a:solidFill>
                <a:srgbClr val="002060"/>
              </a:solidFill>
              <a:latin typeface="Arial Black" panose="020B0A04020102020204" pitchFamily="34" charset="0"/>
            </a:endParaRPr>
          </a:p>
        </p:txBody>
      </p:sp>
    </p:spTree>
    <p:extLst>
      <p:ext uri="{BB962C8B-B14F-4D97-AF65-F5344CB8AC3E}">
        <p14:creationId xmlns="" xmlns:p14="http://schemas.microsoft.com/office/powerpoint/2010/main" val="13599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4" name="TextBox 3"/>
          <p:cNvSpPr txBox="1"/>
          <p:nvPr/>
        </p:nvSpPr>
        <p:spPr>
          <a:xfrm>
            <a:off x="404736" y="194872"/>
            <a:ext cx="11527434" cy="1200329"/>
          </a:xfrm>
          <a:prstGeom prst="rect">
            <a:avLst/>
          </a:prstGeom>
          <a:noFill/>
        </p:spPr>
        <p:txBody>
          <a:bodyPr wrap="square" rtlCol="0">
            <a:spAutoFit/>
          </a:bodyPr>
          <a:lstStyle/>
          <a:p>
            <a:pPr algn="just"/>
            <a:r>
              <a:rPr lang="ru-RU" sz="2400" b="1" dirty="0" smtClean="0">
                <a:solidFill>
                  <a:srgbClr val="002060"/>
                </a:solidFill>
              </a:rPr>
              <a:t>	Давая оценку </a:t>
            </a:r>
            <a:r>
              <a:rPr lang="ru-RU" sz="2400" b="1" dirty="0" err="1" smtClean="0">
                <a:solidFill>
                  <a:srgbClr val="002060"/>
                </a:solidFill>
              </a:rPr>
              <a:t>столыпинским</a:t>
            </a:r>
            <a:r>
              <a:rPr lang="ru-RU" sz="2400" b="1" dirty="0" smtClean="0">
                <a:solidFill>
                  <a:srgbClr val="002060"/>
                </a:solidFill>
              </a:rPr>
              <a:t> реформам, историки прежде всего отмечают разрыв экономических преобразований и реформ, направленных на либерализацию общественно-политической жизни.</a:t>
            </a:r>
            <a:endParaRPr lang="ru-RU" sz="2400" b="1" dirty="0">
              <a:solidFill>
                <a:srgbClr val="002060"/>
              </a:solidFill>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9028" y="1429395"/>
            <a:ext cx="2752444" cy="3022860"/>
          </a:xfrm>
          <a:prstGeom prst="rect">
            <a:avLst/>
          </a:prstGeom>
        </p:spPr>
      </p:pic>
      <p:sp>
        <p:nvSpPr>
          <p:cNvPr id="7" name="TextBox 6"/>
          <p:cNvSpPr txBox="1"/>
          <p:nvPr/>
        </p:nvSpPr>
        <p:spPr>
          <a:xfrm>
            <a:off x="404736" y="4635433"/>
            <a:ext cx="5396459" cy="1631216"/>
          </a:xfrm>
          <a:prstGeom prst="rect">
            <a:avLst/>
          </a:prstGeom>
          <a:noFill/>
        </p:spPr>
        <p:txBody>
          <a:bodyPr wrap="square" rtlCol="0">
            <a:spAutoFit/>
          </a:bodyPr>
          <a:lstStyle/>
          <a:p>
            <a:pPr algn="ctr"/>
            <a:r>
              <a:rPr lang="ru-RU" sz="2000" b="1" dirty="0" smtClean="0">
                <a:solidFill>
                  <a:srgbClr val="002060"/>
                </a:solidFill>
              </a:rPr>
              <a:t>Я.А. </a:t>
            </a:r>
            <a:r>
              <a:rPr lang="ru-RU" sz="2000" b="1" dirty="0" err="1" smtClean="0">
                <a:solidFill>
                  <a:srgbClr val="002060"/>
                </a:solidFill>
              </a:rPr>
              <a:t>Аврех</a:t>
            </a:r>
            <a:r>
              <a:rPr lang="ru-RU" sz="2000" b="1" dirty="0" smtClean="0">
                <a:solidFill>
                  <a:srgbClr val="002060"/>
                </a:solidFill>
              </a:rPr>
              <a:t>, советский историк:</a:t>
            </a:r>
          </a:p>
          <a:p>
            <a:pPr algn="just"/>
            <a:r>
              <a:rPr lang="ru-RU" sz="2000" b="1" dirty="0" smtClean="0">
                <a:solidFill>
                  <a:srgbClr val="002060"/>
                </a:solidFill>
              </a:rPr>
              <a:t>	«Органический порок курса Столыпина состоял в том, что он хотел осуществить реформы вне демократии и вопреки ей».</a:t>
            </a:r>
            <a:endParaRPr lang="ru-RU" sz="2000" b="1" dirty="0">
              <a:solidFill>
                <a:srgbClr val="002060"/>
              </a:solidFill>
            </a:endParaRPr>
          </a:p>
        </p:txBody>
      </p:sp>
      <p:pic>
        <p:nvPicPr>
          <p:cNvPr id="8" name="Рисунок 7"/>
          <p:cNvPicPr>
            <a:picLocks noChangeAspect="1"/>
          </p:cNvPicPr>
          <p:nvPr/>
        </p:nvPicPr>
        <p:blipFill>
          <a:blip r:embed="rId4"/>
          <a:stretch>
            <a:fillRect/>
          </a:stretch>
        </p:blipFill>
        <p:spPr>
          <a:xfrm>
            <a:off x="7978089" y="1461461"/>
            <a:ext cx="2182450" cy="3010276"/>
          </a:xfrm>
          <a:prstGeom prst="rect">
            <a:avLst/>
          </a:prstGeom>
        </p:spPr>
      </p:pic>
      <p:sp>
        <p:nvSpPr>
          <p:cNvPr id="9" name="TextBox 8"/>
          <p:cNvSpPr txBox="1"/>
          <p:nvPr/>
        </p:nvSpPr>
        <p:spPr>
          <a:xfrm>
            <a:off x="6206461" y="4537997"/>
            <a:ext cx="5725709" cy="2246769"/>
          </a:xfrm>
          <a:prstGeom prst="rect">
            <a:avLst/>
          </a:prstGeom>
          <a:noFill/>
        </p:spPr>
        <p:txBody>
          <a:bodyPr wrap="square" rtlCol="0">
            <a:spAutoFit/>
          </a:bodyPr>
          <a:lstStyle/>
          <a:p>
            <a:pPr algn="ctr"/>
            <a:r>
              <a:rPr lang="ru-RU" sz="2000" b="1" dirty="0" smtClean="0">
                <a:solidFill>
                  <a:srgbClr val="002060"/>
                </a:solidFill>
              </a:rPr>
              <a:t>П.Б. Струве, историк, социолог, философ:</a:t>
            </a:r>
          </a:p>
          <a:p>
            <a:pPr algn="just"/>
            <a:r>
              <a:rPr lang="ru-RU" sz="2000" b="1" dirty="0" smtClean="0">
                <a:solidFill>
                  <a:srgbClr val="002060"/>
                </a:solidFill>
              </a:rPr>
              <a:t>	«Как бы </a:t>
            </a:r>
            <a:r>
              <a:rPr lang="ru-RU" sz="2000" b="1" dirty="0" smtClean="0">
                <a:solidFill>
                  <a:srgbClr val="002060"/>
                </a:solidFill>
              </a:rPr>
              <a:t>ни </a:t>
            </a:r>
            <a:r>
              <a:rPr lang="ru-RU" sz="2000" b="1" dirty="0" smtClean="0">
                <a:solidFill>
                  <a:srgbClr val="002060"/>
                </a:solidFill>
              </a:rPr>
              <a:t>относиться к аграрной политике Столыпина – можно принимать ее как величайшее зло, можно ее благословлять как благодетельную хирургическую операцию, - этой политикой он совершил огромный сдвиг в русской жизни».</a:t>
            </a:r>
            <a:endParaRPr lang="ru-RU" sz="2000" b="1" dirty="0">
              <a:solidFill>
                <a:srgbClr val="002060"/>
              </a:solidFill>
            </a:endParaRPr>
          </a:p>
        </p:txBody>
      </p:sp>
    </p:spTree>
    <p:extLst>
      <p:ext uri="{BB962C8B-B14F-4D97-AF65-F5344CB8AC3E}">
        <p14:creationId xmlns="" xmlns:p14="http://schemas.microsoft.com/office/powerpoint/2010/main" val="2357926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329784" y="464695"/>
            <a:ext cx="11542425" cy="1569660"/>
          </a:xfrm>
          <a:prstGeom prst="rect">
            <a:avLst/>
          </a:prstGeom>
          <a:noFill/>
        </p:spPr>
        <p:txBody>
          <a:bodyPr wrap="square" rtlCol="0">
            <a:spAutoFit/>
          </a:bodyPr>
          <a:lstStyle/>
          <a:p>
            <a:pPr algn="ctr"/>
            <a:r>
              <a:rPr lang="ru-RU" sz="2400" b="1" dirty="0" smtClean="0">
                <a:solidFill>
                  <a:srgbClr val="002060"/>
                </a:solidFill>
              </a:rPr>
              <a:t>Использованная литература:</a:t>
            </a:r>
          </a:p>
          <a:p>
            <a:pPr algn="ctr"/>
            <a:endParaRPr lang="ru-RU" sz="2400" b="1" dirty="0" smtClean="0">
              <a:solidFill>
                <a:srgbClr val="002060"/>
              </a:solidFill>
            </a:endParaRPr>
          </a:p>
          <a:p>
            <a:pPr algn="just"/>
            <a:r>
              <a:rPr lang="ru-RU" sz="2400" b="1" dirty="0" smtClean="0">
                <a:solidFill>
                  <a:srgbClr val="002060"/>
                </a:solidFill>
              </a:rPr>
              <a:t>Реформы в России </a:t>
            </a:r>
            <a:r>
              <a:rPr lang="en-US" sz="2400" b="1" dirty="0" smtClean="0">
                <a:solidFill>
                  <a:srgbClr val="002060"/>
                </a:solidFill>
              </a:rPr>
              <a:t>XVIII-</a:t>
            </a:r>
            <a:r>
              <a:rPr lang="ru-RU" sz="2400" b="1" dirty="0" smtClean="0">
                <a:solidFill>
                  <a:srgbClr val="002060"/>
                </a:solidFill>
              </a:rPr>
              <a:t>ХХ вв.: опыт и уроки / ред. Я.А. </a:t>
            </a:r>
            <a:r>
              <a:rPr lang="ru-RU" sz="2400" b="1" dirty="0" err="1" smtClean="0">
                <a:solidFill>
                  <a:srgbClr val="002060"/>
                </a:solidFill>
              </a:rPr>
              <a:t>Пляйса</a:t>
            </a:r>
            <a:r>
              <a:rPr lang="ru-RU" sz="2400" b="1" dirty="0" smtClean="0">
                <a:solidFill>
                  <a:srgbClr val="002060"/>
                </a:solidFill>
              </a:rPr>
              <a:t>. – Москва: ИНФРА-М, 2017. – 512 с.</a:t>
            </a:r>
            <a:endParaRPr lang="ru-RU" sz="2400" b="1" dirty="0">
              <a:solidFill>
                <a:srgbClr val="002060"/>
              </a:solidFill>
            </a:endParaRPr>
          </a:p>
        </p:txBody>
      </p:sp>
    </p:spTree>
    <p:extLst>
      <p:ext uri="{BB962C8B-B14F-4D97-AF65-F5344CB8AC3E}">
        <p14:creationId xmlns="" xmlns:p14="http://schemas.microsoft.com/office/powerpoint/2010/main" val="131719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528" cy="6858296"/>
          </a:xfrm>
          <a:prstGeom prst="rect">
            <a:avLst/>
          </a:prstGeom>
        </p:spPr>
      </p:pic>
      <p:sp>
        <p:nvSpPr>
          <p:cNvPr id="3" name="Прямоугольник 2"/>
          <p:cNvSpPr/>
          <p:nvPr/>
        </p:nvSpPr>
        <p:spPr>
          <a:xfrm>
            <a:off x="228600" y="445101"/>
            <a:ext cx="7524750" cy="5447645"/>
          </a:xfrm>
          <a:prstGeom prst="rect">
            <a:avLst/>
          </a:prstGeom>
        </p:spPr>
        <p:txBody>
          <a:bodyPr wrap="square">
            <a:spAutoFit/>
          </a:bodyPr>
          <a:lstStyle/>
          <a:p>
            <a:pPr algn="ctr"/>
            <a:r>
              <a:rPr lang="ru-RU" sz="2400" b="1" dirty="0" smtClean="0">
                <a:solidFill>
                  <a:srgbClr val="002060"/>
                </a:solidFill>
                <a:latin typeface="+mj-lt"/>
              </a:rPr>
              <a:t>	</a:t>
            </a:r>
            <a:r>
              <a:rPr lang="ru-RU" sz="3600" b="1" dirty="0" smtClean="0">
                <a:solidFill>
                  <a:srgbClr val="002060"/>
                </a:solidFill>
              </a:rPr>
              <a:t>Пётр Аркадьевич Столыпин </a:t>
            </a:r>
          </a:p>
          <a:p>
            <a:pPr algn="ctr"/>
            <a:r>
              <a:rPr lang="ru-RU" sz="2400" b="1" dirty="0" smtClean="0">
                <a:solidFill>
                  <a:srgbClr val="002060"/>
                </a:solidFill>
                <a:latin typeface="+mj-lt"/>
              </a:rPr>
              <a:t>(1862 – 1911) </a:t>
            </a:r>
          </a:p>
          <a:p>
            <a:pPr algn="just">
              <a:lnSpc>
                <a:spcPct val="150000"/>
              </a:lnSpc>
            </a:pPr>
            <a:r>
              <a:rPr lang="ru-RU" sz="2400" b="1" dirty="0" smtClean="0">
                <a:solidFill>
                  <a:srgbClr val="002060"/>
                </a:solidFill>
                <a:latin typeface="+mj-lt"/>
              </a:rPr>
              <a:t>	</a:t>
            </a:r>
            <a:r>
              <a:rPr lang="ru-RU" sz="2400" b="1" dirty="0" smtClean="0">
                <a:solidFill>
                  <a:srgbClr val="002060"/>
                </a:solidFill>
              </a:rPr>
              <a:t>Русский государственный деятель, статс-секретарь Его Императорского Величества, действительный статский советник, гофмейстер, министр внутренних дел и председатель Совета министров.</a:t>
            </a:r>
          </a:p>
          <a:p>
            <a:pPr algn="just">
              <a:lnSpc>
                <a:spcPct val="150000"/>
              </a:lnSpc>
            </a:pPr>
            <a:r>
              <a:rPr lang="ru-RU" sz="2400" b="1" dirty="0" smtClean="0">
                <a:solidFill>
                  <a:srgbClr val="002060"/>
                </a:solidFill>
              </a:rPr>
              <a:t>	В </a:t>
            </a:r>
            <a:r>
              <a:rPr lang="ru-RU" sz="2400" b="1" dirty="0" smtClean="0">
                <a:solidFill>
                  <a:srgbClr val="002060"/>
                </a:solidFill>
              </a:rPr>
              <a:t>истории </a:t>
            </a:r>
            <a:r>
              <a:rPr lang="ru-RU" sz="2400" b="1" dirty="0" smtClean="0">
                <a:solidFill>
                  <a:srgbClr val="002060"/>
                </a:solidFill>
              </a:rPr>
              <a:t>начала XX века известен в первую очередь как </a:t>
            </a:r>
            <a:r>
              <a:rPr lang="ru-RU" sz="2400" b="1" dirty="0" smtClean="0">
                <a:solidFill>
                  <a:srgbClr val="002060"/>
                </a:solidFill>
              </a:rPr>
              <a:t>реформатор аграрной, военной, </a:t>
            </a:r>
            <a:r>
              <a:rPr lang="ru-RU" sz="2400" b="1" dirty="0" smtClean="0">
                <a:solidFill>
                  <a:srgbClr val="002060"/>
                </a:solidFill>
              </a:rPr>
              <a:t>образовательной сферы </a:t>
            </a:r>
            <a:r>
              <a:rPr lang="ru-RU" sz="2400" b="1" dirty="0" smtClean="0">
                <a:solidFill>
                  <a:srgbClr val="002060"/>
                </a:solidFill>
              </a:rPr>
              <a:t>российской жизни.</a:t>
            </a:r>
            <a:endParaRPr lang="ru-RU" sz="2400" b="1" dirty="0">
              <a:solidFill>
                <a:srgbClr val="002060"/>
              </a:solidFill>
            </a:endParaRPr>
          </a:p>
        </p:txBody>
      </p:sp>
      <p:pic>
        <p:nvPicPr>
          <p:cNvPr id="4" name="Рисунок 3"/>
          <p:cNvPicPr>
            <a:picLocks noChangeAspect="1"/>
          </p:cNvPicPr>
          <p:nvPr/>
        </p:nvPicPr>
        <p:blipFill>
          <a:blip r:embed="rId3"/>
          <a:stretch>
            <a:fillRect/>
          </a:stretch>
        </p:blipFill>
        <p:spPr>
          <a:xfrm>
            <a:off x="7981950" y="433952"/>
            <a:ext cx="3914429" cy="5458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1937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857999"/>
          </a:xfrm>
          <a:prstGeom prst="rect">
            <a:avLst/>
          </a:prstGeom>
        </p:spPr>
      </p:pic>
      <p:pic>
        <p:nvPicPr>
          <p:cNvPr id="4" name="Рисунок 3"/>
          <p:cNvPicPr>
            <a:picLocks noChangeAspect="1"/>
          </p:cNvPicPr>
          <p:nvPr/>
        </p:nvPicPr>
        <p:blipFill>
          <a:blip r:embed="rId3" cstate="print"/>
          <a:stretch>
            <a:fillRect/>
          </a:stretch>
        </p:blipFill>
        <p:spPr>
          <a:xfrm>
            <a:off x="661994" y="331598"/>
            <a:ext cx="4431748" cy="3256086"/>
          </a:xfrm>
          <a:prstGeom prst="rect">
            <a:avLst/>
          </a:prstGeom>
        </p:spPr>
      </p:pic>
      <p:sp>
        <p:nvSpPr>
          <p:cNvPr id="5" name="TextBox 4"/>
          <p:cNvSpPr txBox="1"/>
          <p:nvPr/>
        </p:nvSpPr>
        <p:spPr>
          <a:xfrm>
            <a:off x="6096000" y="397929"/>
            <a:ext cx="5761219" cy="3231654"/>
          </a:xfrm>
          <a:prstGeom prst="rect">
            <a:avLst/>
          </a:prstGeom>
          <a:noFill/>
        </p:spPr>
        <p:txBody>
          <a:bodyPr wrap="square" rtlCol="0">
            <a:spAutoFit/>
          </a:bodyPr>
          <a:lstStyle/>
          <a:p>
            <a:pPr algn="just">
              <a:lnSpc>
                <a:spcPct val="150000"/>
              </a:lnSpc>
            </a:pPr>
            <a:r>
              <a:rPr lang="ru-RU" sz="2400" b="1" dirty="0" smtClean="0">
                <a:solidFill>
                  <a:srgbClr val="002060"/>
                </a:solidFill>
              </a:rPr>
              <a:t>	Став главой правительства в 1906 году, Петр Столыпин намеревался провести целый комплекс реформ, преобразовать не только экономику, но и общественно-политическую сферу.</a:t>
            </a:r>
          </a:p>
          <a:p>
            <a:pPr algn="just"/>
            <a:r>
              <a:rPr lang="ru-RU" sz="2400" b="1" dirty="0" smtClean="0">
                <a:solidFill>
                  <a:srgbClr val="002060"/>
                </a:solidFill>
              </a:rPr>
              <a:t>	</a:t>
            </a:r>
            <a:endParaRPr lang="ru-RU" sz="2400" b="1" dirty="0">
              <a:solidFill>
                <a:srgbClr val="002060"/>
              </a:solidFill>
            </a:endParaRPr>
          </a:p>
        </p:txBody>
      </p:sp>
      <p:pic>
        <p:nvPicPr>
          <p:cNvPr id="6" name="Рисунок 5"/>
          <p:cNvPicPr>
            <a:picLocks noChangeAspect="1"/>
          </p:cNvPicPr>
          <p:nvPr/>
        </p:nvPicPr>
        <p:blipFill>
          <a:blip r:embed="rId4" cstate="print"/>
          <a:stretch>
            <a:fillRect/>
          </a:stretch>
        </p:blipFill>
        <p:spPr>
          <a:xfrm>
            <a:off x="6833013" y="3360373"/>
            <a:ext cx="4356729" cy="3301584"/>
          </a:xfrm>
          <a:prstGeom prst="rect">
            <a:avLst/>
          </a:prstGeom>
        </p:spPr>
      </p:pic>
      <p:sp>
        <p:nvSpPr>
          <p:cNvPr id="7" name="TextBox 6"/>
          <p:cNvSpPr txBox="1"/>
          <p:nvPr/>
        </p:nvSpPr>
        <p:spPr>
          <a:xfrm>
            <a:off x="358513" y="3587684"/>
            <a:ext cx="6115987" cy="2862322"/>
          </a:xfrm>
          <a:prstGeom prst="rect">
            <a:avLst/>
          </a:prstGeom>
          <a:noFill/>
        </p:spPr>
        <p:txBody>
          <a:bodyPr wrap="square" rtlCol="0">
            <a:spAutoFit/>
          </a:bodyPr>
          <a:lstStyle/>
          <a:p>
            <a:pPr algn="just">
              <a:lnSpc>
                <a:spcPct val="150000"/>
              </a:lnSpc>
            </a:pPr>
            <a:r>
              <a:rPr lang="ru-RU" sz="2400" b="1" dirty="0" smtClean="0">
                <a:solidFill>
                  <a:srgbClr val="002060"/>
                </a:solidFill>
              </a:rPr>
              <a:t>В данном обзоре рассмотрим:</a:t>
            </a:r>
          </a:p>
          <a:p>
            <a:pPr marL="342900" indent="-342900" algn="just">
              <a:lnSpc>
                <a:spcPct val="150000"/>
              </a:lnSpc>
              <a:buAutoNum type="arabicPeriod"/>
            </a:pPr>
            <a:r>
              <a:rPr lang="ru-RU" sz="2400" b="1" dirty="0" smtClean="0">
                <a:solidFill>
                  <a:srgbClr val="002060"/>
                </a:solidFill>
              </a:rPr>
              <a:t>а</a:t>
            </a:r>
            <a:r>
              <a:rPr lang="ru-RU" sz="2400" b="1" dirty="0" smtClean="0">
                <a:solidFill>
                  <a:srgbClr val="002060"/>
                </a:solidFill>
              </a:rPr>
              <a:t>грарную реформу,</a:t>
            </a:r>
            <a:endParaRPr lang="ru-RU" sz="2400" b="1" dirty="0" smtClean="0">
              <a:solidFill>
                <a:srgbClr val="002060"/>
              </a:solidFill>
            </a:endParaRPr>
          </a:p>
          <a:p>
            <a:pPr marL="342900" indent="-342900" algn="just">
              <a:lnSpc>
                <a:spcPct val="150000"/>
              </a:lnSpc>
              <a:buAutoNum type="arabicPeriod"/>
            </a:pPr>
            <a:r>
              <a:rPr lang="ru-RU" sz="2400" b="1" dirty="0" smtClean="0">
                <a:solidFill>
                  <a:srgbClr val="002060"/>
                </a:solidFill>
              </a:rPr>
              <a:t>р</a:t>
            </a:r>
            <a:r>
              <a:rPr lang="ru-RU" sz="2400" b="1" dirty="0" smtClean="0">
                <a:solidFill>
                  <a:srgbClr val="002060"/>
                </a:solidFill>
              </a:rPr>
              <a:t>еформы </a:t>
            </a:r>
            <a:r>
              <a:rPr lang="ru-RU" sz="2400" b="1" dirty="0" smtClean="0">
                <a:solidFill>
                  <a:srgbClr val="002060"/>
                </a:solidFill>
              </a:rPr>
              <a:t>в сфере национальной политики и народного </a:t>
            </a:r>
            <a:r>
              <a:rPr lang="ru-RU" sz="2400" b="1" dirty="0" smtClean="0">
                <a:solidFill>
                  <a:srgbClr val="002060"/>
                </a:solidFill>
              </a:rPr>
              <a:t>образования,</a:t>
            </a:r>
            <a:endParaRPr lang="ru-RU" sz="2400" b="1" dirty="0" smtClean="0">
              <a:solidFill>
                <a:srgbClr val="002060"/>
              </a:solidFill>
            </a:endParaRPr>
          </a:p>
          <a:p>
            <a:pPr marL="342900" indent="-342900" algn="just">
              <a:lnSpc>
                <a:spcPct val="150000"/>
              </a:lnSpc>
              <a:buAutoNum type="arabicPeriod"/>
            </a:pPr>
            <a:r>
              <a:rPr lang="ru-RU" sz="2400" b="1" dirty="0" smtClean="0">
                <a:solidFill>
                  <a:srgbClr val="002060"/>
                </a:solidFill>
              </a:rPr>
              <a:t>в</a:t>
            </a:r>
            <a:r>
              <a:rPr lang="ru-RU" sz="2400" b="1" dirty="0" smtClean="0">
                <a:solidFill>
                  <a:srgbClr val="002060"/>
                </a:solidFill>
              </a:rPr>
              <a:t>оенные реформы.</a:t>
            </a:r>
            <a:endParaRPr lang="ru-RU" sz="2400" b="1" dirty="0">
              <a:solidFill>
                <a:srgbClr val="002060"/>
              </a:solidFill>
            </a:endParaRPr>
          </a:p>
        </p:txBody>
      </p:sp>
    </p:spTree>
    <p:extLst>
      <p:ext uri="{BB962C8B-B14F-4D97-AF65-F5344CB8AC3E}">
        <p14:creationId xmlns="" xmlns:p14="http://schemas.microsoft.com/office/powerpoint/2010/main" val="3827168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857999"/>
          </a:xfrm>
          <a:prstGeom prst="rect">
            <a:avLst/>
          </a:prstGeom>
        </p:spPr>
      </p:pic>
      <p:sp>
        <p:nvSpPr>
          <p:cNvPr id="3" name="TextBox 2"/>
          <p:cNvSpPr txBox="1"/>
          <p:nvPr/>
        </p:nvSpPr>
        <p:spPr>
          <a:xfrm>
            <a:off x="149902" y="117693"/>
            <a:ext cx="7075357" cy="3970318"/>
          </a:xfrm>
          <a:prstGeom prst="rect">
            <a:avLst/>
          </a:prstGeom>
          <a:noFill/>
        </p:spPr>
        <p:txBody>
          <a:bodyPr wrap="square" rtlCol="0">
            <a:spAutoFit/>
          </a:bodyPr>
          <a:lstStyle/>
          <a:p>
            <a:pPr marL="1828800" lvl="3" indent="-457200" algn="just">
              <a:lnSpc>
                <a:spcPct val="150000"/>
              </a:lnSpc>
              <a:buAutoNum type="arabicPeriod"/>
            </a:pPr>
            <a:r>
              <a:rPr lang="ru-RU" sz="2400" b="1" i="1" dirty="0" smtClean="0">
                <a:solidFill>
                  <a:srgbClr val="002060"/>
                </a:solidFill>
              </a:rPr>
              <a:t>Аграрная реформа</a:t>
            </a:r>
          </a:p>
          <a:p>
            <a:pPr algn="just"/>
            <a:r>
              <a:rPr lang="ru-RU" sz="2400" b="1" dirty="0" smtClean="0">
                <a:solidFill>
                  <a:srgbClr val="002060"/>
                </a:solidFill>
              </a:rPr>
              <a:t>	6 июня 1906 года Петр Аркадьевич внес в Думу законопроект «О земельных обществах», который содержал </a:t>
            </a:r>
            <a:r>
              <a:rPr lang="ru-RU" sz="2400" b="1" dirty="0" smtClean="0">
                <a:solidFill>
                  <a:srgbClr val="002060"/>
                </a:solidFill>
              </a:rPr>
              <a:t>следующие пункты</a:t>
            </a:r>
            <a:r>
              <a:rPr lang="ru-RU" sz="2400" b="1" dirty="0" smtClean="0">
                <a:solidFill>
                  <a:srgbClr val="002060"/>
                </a:solidFill>
              </a:rPr>
              <a:t>:</a:t>
            </a:r>
          </a:p>
          <a:p>
            <a:pPr marL="342900" indent="-342900" algn="just">
              <a:buFont typeface="Arial" panose="020B0604020202020204" pitchFamily="34" charset="0"/>
              <a:buChar char="•"/>
            </a:pPr>
            <a:r>
              <a:rPr lang="ru-RU" sz="2400" b="1" dirty="0" smtClean="0">
                <a:solidFill>
                  <a:srgbClr val="002060"/>
                </a:solidFill>
              </a:rPr>
              <a:t>у</a:t>
            </a:r>
            <a:r>
              <a:rPr lang="ru-RU" sz="2400" b="1" dirty="0" smtClean="0">
                <a:solidFill>
                  <a:srgbClr val="002060"/>
                </a:solidFill>
              </a:rPr>
              <a:t>равнение </a:t>
            </a:r>
            <a:r>
              <a:rPr lang="ru-RU" sz="2400" b="1" dirty="0" smtClean="0">
                <a:solidFill>
                  <a:srgbClr val="002060"/>
                </a:solidFill>
              </a:rPr>
              <a:t>крестьян в правах с другими </a:t>
            </a:r>
            <a:r>
              <a:rPr lang="ru-RU" sz="2400" b="1" dirty="0" smtClean="0">
                <a:solidFill>
                  <a:srgbClr val="002060"/>
                </a:solidFill>
              </a:rPr>
              <a:t>сословиями,</a:t>
            </a:r>
            <a:endParaRPr lang="ru-RU" sz="2400" b="1" dirty="0" smtClean="0">
              <a:solidFill>
                <a:srgbClr val="002060"/>
              </a:solidFill>
            </a:endParaRPr>
          </a:p>
          <a:p>
            <a:pPr marL="342900" indent="-342900" algn="just">
              <a:buFont typeface="Arial" panose="020B0604020202020204" pitchFamily="34" charset="0"/>
              <a:buChar char="•"/>
            </a:pPr>
            <a:r>
              <a:rPr lang="ru-RU" sz="2400" b="1" dirty="0" smtClean="0">
                <a:solidFill>
                  <a:srgbClr val="002060"/>
                </a:solidFill>
              </a:rPr>
              <a:t>замена </a:t>
            </a:r>
            <a:r>
              <a:rPr lang="ru-RU" sz="2400" b="1" dirty="0" smtClean="0">
                <a:solidFill>
                  <a:srgbClr val="002060"/>
                </a:solidFill>
              </a:rPr>
              <a:t>общинного и семейного владения </a:t>
            </a:r>
            <a:r>
              <a:rPr lang="ru-RU" sz="2400" b="1" dirty="0" smtClean="0">
                <a:solidFill>
                  <a:srgbClr val="002060"/>
                </a:solidFill>
              </a:rPr>
              <a:t>личным,</a:t>
            </a:r>
            <a:endParaRPr lang="ru-RU" sz="2400" b="1" dirty="0" smtClean="0">
              <a:solidFill>
                <a:srgbClr val="002060"/>
              </a:solidFill>
            </a:endParaRPr>
          </a:p>
          <a:p>
            <a:pPr marL="342900" indent="-342900" algn="just">
              <a:buFont typeface="Arial" panose="020B0604020202020204" pitchFamily="34" charset="0"/>
              <a:buChar char="•"/>
            </a:pPr>
            <a:r>
              <a:rPr lang="ru-RU" sz="2400" b="1" dirty="0" smtClean="0">
                <a:solidFill>
                  <a:srgbClr val="002060"/>
                </a:solidFill>
              </a:rPr>
              <a:t>о</a:t>
            </a:r>
            <a:r>
              <a:rPr lang="ru-RU" sz="2400" b="1" dirty="0" smtClean="0">
                <a:solidFill>
                  <a:srgbClr val="002060"/>
                </a:solidFill>
              </a:rPr>
              <a:t>бразование </a:t>
            </a:r>
            <a:r>
              <a:rPr lang="ru-RU" sz="2400" b="1" dirty="0" smtClean="0">
                <a:solidFill>
                  <a:srgbClr val="002060"/>
                </a:solidFill>
              </a:rPr>
              <a:t>участковых </a:t>
            </a:r>
            <a:r>
              <a:rPr lang="ru-RU" sz="2400" b="1" dirty="0" smtClean="0">
                <a:solidFill>
                  <a:srgbClr val="002060"/>
                </a:solidFill>
              </a:rPr>
              <a:t>хозяйств,</a:t>
            </a:r>
            <a:endParaRPr lang="ru-RU" sz="2400" b="1" dirty="0" smtClean="0">
              <a:solidFill>
                <a:srgbClr val="002060"/>
              </a:solidFill>
            </a:endParaRPr>
          </a:p>
          <a:p>
            <a:pPr marL="342900" indent="-342900" algn="just">
              <a:buFont typeface="Arial" panose="020B0604020202020204" pitchFamily="34" charset="0"/>
              <a:buChar char="•"/>
            </a:pPr>
            <a:r>
              <a:rPr lang="ru-RU" sz="2400" b="1" dirty="0" smtClean="0">
                <a:solidFill>
                  <a:srgbClr val="002060"/>
                </a:solidFill>
              </a:rPr>
              <a:t>в</a:t>
            </a:r>
            <a:r>
              <a:rPr lang="ru-RU" sz="2400" b="1" dirty="0" smtClean="0">
                <a:solidFill>
                  <a:srgbClr val="002060"/>
                </a:solidFill>
              </a:rPr>
              <a:t>ыход </a:t>
            </a:r>
            <a:r>
              <a:rPr lang="ru-RU" sz="2400" b="1" dirty="0" smtClean="0">
                <a:solidFill>
                  <a:srgbClr val="002060"/>
                </a:solidFill>
              </a:rPr>
              <a:t>из </a:t>
            </a:r>
            <a:r>
              <a:rPr lang="ru-RU" sz="2400" b="1" dirty="0" smtClean="0">
                <a:solidFill>
                  <a:srgbClr val="002060"/>
                </a:solidFill>
              </a:rPr>
              <a:t>общины.</a:t>
            </a:r>
            <a:r>
              <a:rPr lang="ru-RU" sz="2400" b="1" dirty="0" smtClean="0">
                <a:solidFill>
                  <a:srgbClr val="002060"/>
                </a:solidFill>
              </a:rPr>
              <a:t>	</a:t>
            </a:r>
          </a:p>
        </p:txBody>
      </p:sp>
      <p:pic>
        <p:nvPicPr>
          <p:cNvPr id="5" name="Рисунок 4"/>
          <p:cNvPicPr>
            <a:picLocks noChangeAspect="1"/>
          </p:cNvPicPr>
          <p:nvPr/>
        </p:nvPicPr>
        <p:blipFill rotWithShape="1">
          <a:blip r:embed="rId3"/>
          <a:srcRect l="45286" t="34768" r="8915"/>
          <a:stretch/>
        </p:blipFill>
        <p:spPr>
          <a:xfrm>
            <a:off x="7405139" y="117693"/>
            <a:ext cx="4467068" cy="3578902"/>
          </a:xfrm>
          <a:prstGeom prst="rect">
            <a:avLst/>
          </a:prstGeom>
          <a:ln>
            <a:noFill/>
          </a:ln>
          <a:effectLst>
            <a:softEdge rad="112500"/>
          </a:effectLst>
        </p:spPr>
      </p:pic>
      <p:sp>
        <p:nvSpPr>
          <p:cNvPr id="6" name="TextBox 5"/>
          <p:cNvSpPr txBox="1"/>
          <p:nvPr/>
        </p:nvSpPr>
        <p:spPr>
          <a:xfrm>
            <a:off x="7734921" y="3814289"/>
            <a:ext cx="4137286" cy="646331"/>
          </a:xfrm>
          <a:prstGeom prst="rect">
            <a:avLst/>
          </a:prstGeom>
          <a:noFill/>
        </p:spPr>
        <p:txBody>
          <a:bodyPr wrap="square" rtlCol="0">
            <a:spAutoFit/>
          </a:bodyPr>
          <a:lstStyle/>
          <a:p>
            <a:pPr algn="ctr"/>
            <a:r>
              <a:rPr lang="ru-RU" b="1" dirty="0" smtClean="0">
                <a:solidFill>
                  <a:srgbClr val="002060"/>
                </a:solidFill>
              </a:rPr>
              <a:t>П.А. Столыпин осматривает хуторские огороды близ Москвы. 1910 год.</a:t>
            </a:r>
            <a:endParaRPr lang="ru-RU" b="1" dirty="0">
              <a:solidFill>
                <a:srgbClr val="002060"/>
              </a:solidFill>
            </a:endParaRPr>
          </a:p>
        </p:txBody>
      </p:sp>
      <p:sp>
        <p:nvSpPr>
          <p:cNvPr id="7" name="TextBox 6"/>
          <p:cNvSpPr txBox="1"/>
          <p:nvPr/>
        </p:nvSpPr>
        <p:spPr>
          <a:xfrm>
            <a:off x="149902" y="4578314"/>
            <a:ext cx="11512444" cy="1938992"/>
          </a:xfrm>
          <a:prstGeom prst="rect">
            <a:avLst/>
          </a:prstGeom>
          <a:noFill/>
        </p:spPr>
        <p:txBody>
          <a:bodyPr wrap="square" rtlCol="0">
            <a:spAutoFit/>
          </a:bodyPr>
          <a:lstStyle/>
          <a:p>
            <a:pPr algn="just"/>
            <a:r>
              <a:rPr lang="ru-RU" sz="2000" b="1" dirty="0" smtClean="0">
                <a:solidFill>
                  <a:srgbClr val="002060"/>
                </a:solidFill>
              </a:rPr>
              <a:t>	Закон </a:t>
            </a:r>
            <a:r>
              <a:rPr lang="ru-RU" sz="2000" b="1" dirty="0">
                <a:solidFill>
                  <a:srgbClr val="002060"/>
                </a:solidFill>
              </a:rPr>
              <a:t>от 14.06.1910 г. предоставлял право каждому домохозяину выйти из общины и закрепить свой надел в частную собственность. Прежде всего, из общины стали выходить бедные крестьяне, которые к моменту реформы уже порвали связь с деревней и работали в городе. </a:t>
            </a:r>
          </a:p>
          <a:p>
            <a:pPr algn="just"/>
            <a:r>
              <a:rPr lang="ru-RU" sz="2000" b="1" dirty="0">
                <a:solidFill>
                  <a:srgbClr val="002060"/>
                </a:solidFill>
              </a:rPr>
              <a:t>Одновременно с законом правительство стало организовывать  переселение крестьян из центральных губерний в малонаселенные районы на окраинах страны: Южный Урал, Западная Сибирь, Северный Казахстан и др.</a:t>
            </a:r>
          </a:p>
        </p:txBody>
      </p:sp>
    </p:spTree>
    <p:extLst>
      <p:ext uri="{BB962C8B-B14F-4D97-AF65-F5344CB8AC3E}">
        <p14:creationId xmlns="" xmlns:p14="http://schemas.microsoft.com/office/powerpoint/2010/main" val="326845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254833" y="251085"/>
            <a:ext cx="11527436" cy="5201424"/>
          </a:xfrm>
          <a:prstGeom prst="rect">
            <a:avLst/>
          </a:prstGeom>
          <a:noFill/>
        </p:spPr>
        <p:txBody>
          <a:bodyPr wrap="square" rtlCol="0">
            <a:spAutoFit/>
          </a:bodyPr>
          <a:lstStyle/>
          <a:p>
            <a:pPr algn="ctr"/>
            <a:r>
              <a:rPr lang="ru-RU" sz="2800" b="1" i="1" dirty="0" smtClean="0">
                <a:solidFill>
                  <a:srgbClr val="002060"/>
                </a:solidFill>
              </a:rPr>
              <a:t>Итоги реформы</a:t>
            </a:r>
          </a:p>
          <a:p>
            <a:pPr algn="ctr"/>
            <a:endParaRPr lang="ru-RU" sz="2400" b="1" dirty="0" smtClean="0">
              <a:solidFill>
                <a:srgbClr val="002060"/>
              </a:solidFill>
            </a:endParaRPr>
          </a:p>
          <a:p>
            <a:pPr algn="just"/>
            <a:r>
              <a:rPr lang="ru-RU" sz="2400" b="1" dirty="0" smtClean="0">
                <a:solidFill>
                  <a:srgbClr val="002060"/>
                </a:solidFill>
              </a:rPr>
              <a:t>	</a:t>
            </a:r>
            <a:r>
              <a:rPr lang="ru-RU" sz="2800" b="1" dirty="0" smtClean="0">
                <a:solidFill>
                  <a:srgbClr val="002060"/>
                </a:solidFill>
              </a:rPr>
              <a:t>За 1907-1915 гг. из общин вышло свыше 3 млн. хозяев, или около одной трети общинников.</a:t>
            </a:r>
          </a:p>
          <a:p>
            <a:pPr algn="just"/>
            <a:r>
              <a:rPr lang="ru-RU" sz="2800" b="1" dirty="0" smtClean="0">
                <a:solidFill>
                  <a:srgbClr val="002060"/>
                </a:solidFill>
              </a:rPr>
              <a:t>	Всего к 1917 году в России насчитывалось более 1,6 </a:t>
            </a:r>
            <a:r>
              <a:rPr lang="ru-RU" sz="2800" b="1" dirty="0" smtClean="0">
                <a:solidFill>
                  <a:srgbClr val="002060"/>
                </a:solidFill>
              </a:rPr>
              <a:t>млн. </a:t>
            </a:r>
            <a:r>
              <a:rPr lang="ru-RU" sz="2800" b="1" dirty="0" smtClean="0">
                <a:solidFill>
                  <a:srgbClr val="002060"/>
                </a:solidFill>
              </a:rPr>
              <a:t>индивидуальных хозяйств.</a:t>
            </a:r>
          </a:p>
          <a:p>
            <a:pPr algn="just"/>
            <a:r>
              <a:rPr lang="ru-RU" sz="2800" b="1" dirty="0" smtClean="0">
                <a:solidFill>
                  <a:srgbClr val="002060"/>
                </a:solidFill>
              </a:rPr>
              <a:t>	В целом по стране посевные площади увеличились на 14 %, урожайность в частных хозяйствах повысилась на 30-50 %.</a:t>
            </a:r>
          </a:p>
          <a:p>
            <a:pPr algn="just"/>
            <a:r>
              <a:rPr lang="ru-RU" sz="2800" b="1" dirty="0" smtClean="0">
                <a:solidFill>
                  <a:srgbClr val="002060"/>
                </a:solidFill>
              </a:rPr>
              <a:t>	Увеличились вклады крестьян в сберегательные кассы, значительно вырос экспорт хлеба, масла, мяса, яиц, сахара, льна.</a:t>
            </a:r>
          </a:p>
          <a:p>
            <a:pPr algn="just"/>
            <a:r>
              <a:rPr lang="ru-RU" sz="2800" b="1" dirty="0" smtClean="0">
                <a:solidFill>
                  <a:srgbClr val="002060"/>
                </a:solidFill>
              </a:rPr>
              <a:t>	Возросло использование сельскохозяйственной техники и удобрений.</a:t>
            </a:r>
            <a:endParaRPr lang="ru-RU" sz="2800" b="1" dirty="0">
              <a:solidFill>
                <a:srgbClr val="002060"/>
              </a:solidFill>
            </a:endParaRPr>
          </a:p>
        </p:txBody>
      </p:sp>
    </p:spTree>
    <p:extLst>
      <p:ext uri="{BB962C8B-B14F-4D97-AF65-F5344CB8AC3E}">
        <p14:creationId xmlns="" xmlns:p14="http://schemas.microsoft.com/office/powerpoint/2010/main" val="125581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179882" y="284813"/>
            <a:ext cx="11902189" cy="6124754"/>
          </a:xfrm>
          <a:prstGeom prst="rect">
            <a:avLst/>
          </a:prstGeom>
          <a:noFill/>
        </p:spPr>
        <p:txBody>
          <a:bodyPr wrap="square" rtlCol="0">
            <a:spAutoFit/>
          </a:bodyPr>
          <a:lstStyle/>
          <a:p>
            <a:pPr algn="just"/>
            <a:r>
              <a:rPr lang="ru-RU" sz="2400" b="1" dirty="0" smtClean="0">
                <a:solidFill>
                  <a:srgbClr val="002060"/>
                </a:solidFill>
              </a:rPr>
              <a:t>2. </a:t>
            </a:r>
            <a:r>
              <a:rPr lang="ru-RU" sz="2400" b="1" i="1" dirty="0" smtClean="0">
                <a:solidFill>
                  <a:srgbClr val="002060"/>
                </a:solidFill>
              </a:rPr>
              <a:t>Реформы в сфере национальной политики и народного образования</a:t>
            </a:r>
          </a:p>
          <a:p>
            <a:pPr algn="just"/>
            <a:endParaRPr lang="ru-RU" sz="2400" b="1" dirty="0">
              <a:solidFill>
                <a:srgbClr val="002060"/>
              </a:solidFill>
            </a:endParaRPr>
          </a:p>
          <a:p>
            <a:pPr algn="just"/>
            <a:r>
              <a:rPr lang="ru-RU" sz="2000" b="1" dirty="0" smtClean="0">
                <a:solidFill>
                  <a:srgbClr val="002060"/>
                </a:solidFill>
              </a:rPr>
              <a:t>* Проекты о местном самоуправлении и о правах евреев</a:t>
            </a:r>
          </a:p>
          <a:p>
            <a:pPr algn="just"/>
            <a:r>
              <a:rPr lang="ru-RU" sz="2000" b="1" dirty="0" smtClean="0">
                <a:solidFill>
                  <a:srgbClr val="002060"/>
                </a:solidFill>
              </a:rPr>
              <a:t>	Из всех законопроектов о местном самоуправлении был реализован лишь проект о введении земств в западных губерниях. В 1906 г. Совет министров подготовил проект, предоставляющий право </a:t>
            </a:r>
            <a:r>
              <a:rPr lang="ru-RU" sz="2000" b="1" dirty="0" smtClean="0">
                <a:solidFill>
                  <a:srgbClr val="002060"/>
                </a:solidFill>
              </a:rPr>
              <a:t>на жительство </a:t>
            </a:r>
            <a:r>
              <a:rPr lang="ru-RU" sz="2000" b="1" dirty="0" smtClean="0">
                <a:solidFill>
                  <a:srgbClr val="002060"/>
                </a:solidFill>
              </a:rPr>
              <a:t>евреев в сельских </a:t>
            </a:r>
            <a:r>
              <a:rPr lang="ru-RU" sz="2000" b="1" dirty="0" smtClean="0">
                <a:solidFill>
                  <a:srgbClr val="002060"/>
                </a:solidFill>
              </a:rPr>
              <a:t>местностях  </a:t>
            </a:r>
            <a:r>
              <a:rPr lang="ru-RU" sz="2000" b="1" dirty="0" smtClean="0">
                <a:solidFill>
                  <a:srgbClr val="002060"/>
                </a:solidFill>
              </a:rPr>
              <a:t>и некоторых городах в черте оседлости, давалось право приобретать недвижимое имущество в городах. </a:t>
            </a:r>
          </a:p>
          <a:p>
            <a:pPr algn="just"/>
            <a:endParaRPr lang="ru-RU" sz="2000" b="1" dirty="0" smtClean="0">
              <a:solidFill>
                <a:srgbClr val="002060"/>
              </a:solidFill>
            </a:endParaRPr>
          </a:p>
          <a:p>
            <a:pPr algn="just"/>
            <a:r>
              <a:rPr lang="ru-RU" sz="2000" b="1" dirty="0" smtClean="0">
                <a:solidFill>
                  <a:srgbClr val="002060"/>
                </a:solidFill>
              </a:rPr>
              <a:t>* Рабочий вопрос</a:t>
            </a:r>
          </a:p>
          <a:p>
            <a:pPr algn="just"/>
            <a:r>
              <a:rPr lang="ru-RU" sz="2000" b="1" dirty="0" smtClean="0">
                <a:solidFill>
                  <a:srgbClr val="002060"/>
                </a:solidFill>
              </a:rPr>
              <a:t>	В начале 1908 года проекты о страховании рабочих и об оказании им врачебной помощи были внесены в Думу. Страхование предусматривалось на случай болезни и увечья. Это был большой шаг вперед в рабочем законодательстве России.</a:t>
            </a:r>
          </a:p>
          <a:p>
            <a:pPr algn="just"/>
            <a:endParaRPr lang="ru-RU" sz="2000" b="1" dirty="0" smtClean="0">
              <a:solidFill>
                <a:srgbClr val="002060"/>
              </a:solidFill>
            </a:endParaRPr>
          </a:p>
          <a:p>
            <a:pPr algn="just"/>
            <a:r>
              <a:rPr lang="ru-RU" sz="2000" b="1" dirty="0">
                <a:solidFill>
                  <a:srgbClr val="002060"/>
                </a:solidFill>
              </a:rPr>
              <a:t>* Реформы народного образования</a:t>
            </a:r>
          </a:p>
          <a:p>
            <a:pPr algn="just"/>
            <a:r>
              <a:rPr lang="ru-RU" sz="2000" b="1" dirty="0">
                <a:solidFill>
                  <a:srgbClr val="002060"/>
                </a:solidFill>
              </a:rPr>
              <a:t>	Проект о всеобщем начальном образовании был принят III Думой весной 1909 г.  Были разработаны типовые образцы школьных сетей, различные инструкции. Открытие дополнительного количества школ для охвата всех детей школьного возраста возлагалось на органы местного самоуправления. </a:t>
            </a:r>
          </a:p>
          <a:p>
            <a:pPr algn="just"/>
            <a:endParaRPr lang="ru-RU" sz="2400" b="1" dirty="0">
              <a:solidFill>
                <a:srgbClr val="002060"/>
              </a:solidFill>
            </a:endParaRPr>
          </a:p>
        </p:txBody>
      </p:sp>
    </p:spTree>
    <p:extLst>
      <p:ext uri="{BB962C8B-B14F-4D97-AF65-F5344CB8AC3E}">
        <p14:creationId xmlns="" xmlns:p14="http://schemas.microsoft.com/office/powerpoint/2010/main" val="1110370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6" name="TextBox 5"/>
          <p:cNvSpPr txBox="1"/>
          <p:nvPr/>
        </p:nvSpPr>
        <p:spPr>
          <a:xfrm>
            <a:off x="209862" y="284813"/>
            <a:ext cx="5886137" cy="6555641"/>
          </a:xfrm>
          <a:prstGeom prst="rect">
            <a:avLst/>
          </a:prstGeom>
          <a:noFill/>
        </p:spPr>
        <p:txBody>
          <a:bodyPr wrap="square" rtlCol="0">
            <a:spAutoFit/>
          </a:bodyPr>
          <a:lstStyle/>
          <a:p>
            <a:pPr algn="ctr"/>
            <a:r>
              <a:rPr lang="ru-RU" sz="2800" b="1" i="1" dirty="0" smtClean="0">
                <a:solidFill>
                  <a:srgbClr val="002060"/>
                </a:solidFill>
              </a:rPr>
              <a:t>Итоги реформ</a:t>
            </a:r>
          </a:p>
          <a:p>
            <a:pPr algn="ctr"/>
            <a:endParaRPr lang="ru-RU" sz="2800" b="1" dirty="0" smtClean="0">
              <a:solidFill>
                <a:srgbClr val="002060"/>
              </a:solidFill>
            </a:endParaRPr>
          </a:p>
          <a:p>
            <a:pPr algn="just"/>
            <a:r>
              <a:rPr lang="ru-RU" sz="2800" b="1" dirty="0" smtClean="0">
                <a:solidFill>
                  <a:srgbClr val="002060"/>
                </a:solidFill>
              </a:rPr>
              <a:t>	</a:t>
            </a:r>
            <a:r>
              <a:rPr lang="ru-RU" sz="2400" b="1" dirty="0" smtClean="0">
                <a:solidFill>
                  <a:srgbClr val="002060"/>
                </a:solidFill>
              </a:rPr>
              <a:t>Петр Столыпин был сторонником интенсивной русификации народов, населяющих окраины страны, и открыто проводил этот курс. Он создал земства в западных губерниях, чтобы укрепить в них позиции русского и белорусского населения, составляющего большинство.</a:t>
            </a:r>
          </a:p>
          <a:p>
            <a:pPr algn="just"/>
            <a:r>
              <a:rPr lang="ru-RU" sz="2400" b="1" dirty="0" smtClean="0">
                <a:solidFill>
                  <a:srgbClr val="002060"/>
                </a:solidFill>
              </a:rPr>
              <a:t>	За 1907-1910 гг. ассигнования на начальную школу возросли с 9 до 35,9 </a:t>
            </a:r>
            <a:r>
              <a:rPr lang="ru-RU" sz="2400" b="1" dirty="0" smtClean="0">
                <a:solidFill>
                  <a:srgbClr val="002060"/>
                </a:solidFill>
              </a:rPr>
              <a:t>млн. </a:t>
            </a:r>
            <a:r>
              <a:rPr lang="ru-RU" sz="2400" b="1" dirty="0" smtClean="0">
                <a:solidFill>
                  <a:srgbClr val="002060"/>
                </a:solidFill>
              </a:rPr>
              <a:t>руб. С 1908 по 1914 г. было открыто 50 тыс. новых школ. </a:t>
            </a:r>
          </a:p>
          <a:p>
            <a:pPr algn="just"/>
            <a:r>
              <a:rPr lang="ru-RU" sz="2400" b="1" dirty="0">
                <a:solidFill>
                  <a:srgbClr val="002060"/>
                </a:solidFill>
              </a:rPr>
              <a:t>	</a:t>
            </a:r>
            <a:r>
              <a:rPr lang="ru-RU" sz="2400" b="1" dirty="0" smtClean="0">
                <a:solidFill>
                  <a:srgbClr val="002060"/>
                </a:solidFill>
              </a:rPr>
              <a:t>Всего в стране к 1914 г. насчитывалось 150 тыс. начальных школ при потребности в 300 тыс.</a:t>
            </a:r>
          </a:p>
          <a:p>
            <a:pPr algn="ctr"/>
            <a:endParaRPr lang="ru-RU" sz="2400" b="1" dirty="0">
              <a:solidFill>
                <a:srgbClr val="002060"/>
              </a:solidFill>
            </a:endParaRPr>
          </a:p>
        </p:txBody>
      </p:sp>
      <p:pic>
        <p:nvPicPr>
          <p:cNvPr id="7" name="Рисунок 6"/>
          <p:cNvPicPr>
            <a:picLocks noChangeAspect="1"/>
          </p:cNvPicPr>
          <p:nvPr/>
        </p:nvPicPr>
        <p:blipFill rotWithShape="1">
          <a:blip r:embed="rId3"/>
          <a:srcRect l="18021" t="26691" r="54713" b="50829"/>
          <a:stretch/>
        </p:blipFill>
        <p:spPr>
          <a:xfrm>
            <a:off x="6355830" y="1525249"/>
            <a:ext cx="5508699" cy="340651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7700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2" cy="6858000"/>
          </a:xfrm>
          <a:prstGeom prst="rect">
            <a:avLst/>
          </a:prstGeom>
        </p:spPr>
      </p:pic>
      <p:sp>
        <p:nvSpPr>
          <p:cNvPr id="3" name="TextBox 2"/>
          <p:cNvSpPr txBox="1"/>
          <p:nvPr/>
        </p:nvSpPr>
        <p:spPr>
          <a:xfrm>
            <a:off x="243590" y="164892"/>
            <a:ext cx="6308456" cy="6740307"/>
          </a:xfrm>
          <a:prstGeom prst="rect">
            <a:avLst/>
          </a:prstGeom>
          <a:noFill/>
        </p:spPr>
        <p:txBody>
          <a:bodyPr wrap="square" rtlCol="0">
            <a:spAutoFit/>
          </a:bodyPr>
          <a:lstStyle/>
          <a:p>
            <a:r>
              <a:rPr lang="ru-RU" sz="2400" b="1" dirty="0" smtClean="0">
                <a:solidFill>
                  <a:srgbClr val="002060"/>
                </a:solidFill>
              </a:rPr>
              <a:t>3. </a:t>
            </a:r>
            <a:r>
              <a:rPr lang="ru-RU" sz="2400" b="1" i="1" dirty="0" smtClean="0">
                <a:solidFill>
                  <a:srgbClr val="002060"/>
                </a:solidFill>
              </a:rPr>
              <a:t>Военные реформы</a:t>
            </a:r>
          </a:p>
          <a:p>
            <a:endParaRPr lang="ru-RU" sz="2400" b="1" dirty="0" smtClean="0">
              <a:solidFill>
                <a:srgbClr val="002060"/>
              </a:solidFill>
            </a:endParaRPr>
          </a:p>
          <a:p>
            <a:pPr algn="just"/>
            <a:r>
              <a:rPr lang="ru-RU" sz="2400" b="1" dirty="0" smtClean="0">
                <a:solidFill>
                  <a:srgbClr val="002060"/>
                </a:solidFill>
              </a:rPr>
              <a:t>	В августе 1908 г. военным ведомством был представлен «Доклад о мероприятиях по обороне государства, подлежащих осуществлению в ближайшие 10 </a:t>
            </a:r>
            <a:r>
              <a:rPr lang="ru-RU" sz="2400" b="1" dirty="0" smtClean="0">
                <a:solidFill>
                  <a:srgbClr val="002060"/>
                </a:solidFill>
              </a:rPr>
              <a:t>лет», предлагавший</a:t>
            </a:r>
            <a:endParaRPr lang="ru-RU" sz="2400" b="1" dirty="0" smtClean="0">
              <a:solidFill>
                <a:srgbClr val="002060"/>
              </a:solidFill>
            </a:endParaRPr>
          </a:p>
          <a:p>
            <a:pPr algn="just"/>
            <a:endParaRPr lang="ru-RU" sz="2400" b="1" dirty="0" smtClean="0">
              <a:solidFill>
                <a:srgbClr val="002060"/>
              </a:solidFill>
            </a:endParaRPr>
          </a:p>
          <a:p>
            <a:pPr algn="just"/>
            <a:r>
              <a:rPr lang="ru-RU" sz="2400" b="1" dirty="0" smtClean="0">
                <a:solidFill>
                  <a:srgbClr val="002060"/>
                </a:solidFill>
              </a:rPr>
              <a:t>1.    </a:t>
            </a:r>
            <a:r>
              <a:rPr lang="ru-RU" sz="2400" b="1" dirty="0" smtClean="0">
                <a:solidFill>
                  <a:srgbClr val="002060"/>
                </a:solidFill>
              </a:rPr>
              <a:t>ликвидацию </a:t>
            </a:r>
            <a:r>
              <a:rPr lang="ru-RU" sz="2400" b="1" dirty="0" smtClean="0">
                <a:solidFill>
                  <a:srgbClr val="002060"/>
                </a:solidFill>
              </a:rPr>
              <a:t>войск резервного </a:t>
            </a:r>
            <a:r>
              <a:rPr lang="ru-RU" sz="2400" b="1" dirty="0" smtClean="0">
                <a:solidFill>
                  <a:srgbClr val="002060"/>
                </a:solidFill>
              </a:rPr>
              <a:t>типа,</a:t>
            </a:r>
            <a:endParaRPr lang="ru-RU" sz="2400" b="1" dirty="0" smtClean="0">
              <a:solidFill>
                <a:srgbClr val="002060"/>
              </a:solidFill>
            </a:endParaRPr>
          </a:p>
          <a:p>
            <a:pPr algn="just"/>
            <a:r>
              <a:rPr lang="ru-RU" sz="2400" b="1" dirty="0" smtClean="0">
                <a:solidFill>
                  <a:srgbClr val="002060"/>
                </a:solidFill>
              </a:rPr>
              <a:t>2.  </a:t>
            </a:r>
            <a:r>
              <a:rPr lang="ru-RU" sz="2400" b="1" dirty="0" smtClean="0">
                <a:solidFill>
                  <a:srgbClr val="002060"/>
                </a:solidFill>
              </a:rPr>
              <a:t>переход </a:t>
            </a:r>
            <a:r>
              <a:rPr lang="ru-RU" sz="2400" b="1" dirty="0" smtClean="0">
                <a:solidFill>
                  <a:srgbClr val="002060"/>
                </a:solidFill>
              </a:rPr>
              <a:t>к единой организации пехоты в мирное и военное </a:t>
            </a:r>
            <a:r>
              <a:rPr lang="ru-RU" sz="2400" b="1" dirty="0" smtClean="0">
                <a:solidFill>
                  <a:srgbClr val="002060"/>
                </a:solidFill>
              </a:rPr>
              <a:t>время,</a:t>
            </a:r>
            <a:endParaRPr lang="ru-RU" sz="2400" b="1" dirty="0" smtClean="0">
              <a:solidFill>
                <a:srgbClr val="002060"/>
              </a:solidFill>
            </a:endParaRPr>
          </a:p>
          <a:p>
            <a:pPr algn="just"/>
            <a:r>
              <a:rPr lang="ru-RU" sz="2400" b="1" dirty="0" smtClean="0">
                <a:solidFill>
                  <a:srgbClr val="002060"/>
                </a:solidFill>
              </a:rPr>
              <a:t>3. </a:t>
            </a:r>
            <a:r>
              <a:rPr lang="ru-RU" sz="2400" b="1" dirty="0" smtClean="0">
                <a:solidFill>
                  <a:srgbClr val="002060"/>
                </a:solidFill>
              </a:rPr>
              <a:t>усиление </a:t>
            </a:r>
            <a:r>
              <a:rPr lang="ru-RU" sz="2400" b="1" dirty="0" smtClean="0">
                <a:solidFill>
                  <a:srgbClr val="002060"/>
                </a:solidFill>
              </a:rPr>
              <a:t>состава рот в пехоте и эскадронов в </a:t>
            </a:r>
            <a:r>
              <a:rPr lang="ru-RU" sz="2400" b="1" dirty="0" smtClean="0">
                <a:solidFill>
                  <a:srgbClr val="002060"/>
                </a:solidFill>
              </a:rPr>
              <a:t>кавалерии,</a:t>
            </a:r>
            <a:endParaRPr lang="ru-RU" sz="2400" b="1" dirty="0" smtClean="0">
              <a:solidFill>
                <a:srgbClr val="002060"/>
              </a:solidFill>
            </a:endParaRPr>
          </a:p>
          <a:p>
            <a:pPr algn="just"/>
            <a:r>
              <a:rPr lang="ru-RU" sz="2400" b="1" dirty="0" smtClean="0">
                <a:solidFill>
                  <a:srgbClr val="002060"/>
                </a:solidFill>
              </a:rPr>
              <a:t>4.   Увеличение удельного веса артиллерии и инженерных частей в вооруженных </a:t>
            </a:r>
            <a:r>
              <a:rPr lang="ru-RU" sz="2400" b="1" dirty="0" smtClean="0">
                <a:solidFill>
                  <a:srgbClr val="002060"/>
                </a:solidFill>
              </a:rPr>
              <a:t>силах,</a:t>
            </a:r>
            <a:endParaRPr lang="ru-RU" sz="2400" b="1" dirty="0" smtClean="0">
              <a:solidFill>
                <a:srgbClr val="002060"/>
              </a:solidFill>
            </a:endParaRPr>
          </a:p>
          <a:p>
            <a:pPr algn="just"/>
            <a:r>
              <a:rPr lang="ru-RU" sz="2400" b="1" dirty="0" smtClean="0">
                <a:solidFill>
                  <a:srgbClr val="002060"/>
                </a:solidFill>
              </a:rPr>
              <a:t>5. Изменение дислокации армии и улучшение условий боевой подготовки и повседневной жизни войск.</a:t>
            </a:r>
            <a:endParaRPr lang="ru-RU" sz="2400" b="1" dirty="0">
              <a:solidFill>
                <a:srgbClr val="002060"/>
              </a:solidFill>
            </a:endParaRPr>
          </a:p>
        </p:txBody>
      </p:sp>
      <p:pic>
        <p:nvPicPr>
          <p:cNvPr id="4" name="Рисунок 3"/>
          <p:cNvPicPr>
            <a:picLocks noChangeAspect="1"/>
          </p:cNvPicPr>
          <p:nvPr/>
        </p:nvPicPr>
        <p:blipFill>
          <a:blip r:embed="rId3"/>
          <a:stretch>
            <a:fillRect/>
          </a:stretch>
        </p:blipFill>
        <p:spPr>
          <a:xfrm>
            <a:off x="6712708" y="1334125"/>
            <a:ext cx="5318632" cy="3582649"/>
          </a:xfrm>
          <a:prstGeom prst="rect">
            <a:avLst/>
          </a:prstGeom>
        </p:spPr>
      </p:pic>
    </p:spTree>
    <p:extLst>
      <p:ext uri="{BB962C8B-B14F-4D97-AF65-F5344CB8AC3E}">
        <p14:creationId xmlns="" xmlns:p14="http://schemas.microsoft.com/office/powerpoint/2010/main" val="1082704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294806" y="359764"/>
            <a:ext cx="11602387" cy="6278642"/>
          </a:xfrm>
          <a:prstGeom prst="rect">
            <a:avLst/>
          </a:prstGeom>
          <a:noFill/>
        </p:spPr>
        <p:txBody>
          <a:bodyPr wrap="square" rtlCol="0">
            <a:spAutoFit/>
          </a:bodyPr>
          <a:lstStyle/>
          <a:p>
            <a:pPr algn="ctr"/>
            <a:r>
              <a:rPr lang="ru-RU" sz="2400" b="1" i="1" dirty="0" smtClean="0">
                <a:solidFill>
                  <a:srgbClr val="002060"/>
                </a:solidFill>
              </a:rPr>
              <a:t>Итоги военных реформ</a:t>
            </a:r>
          </a:p>
          <a:p>
            <a:pPr algn="ctr"/>
            <a:endParaRPr lang="ru-RU" sz="2400" b="1" dirty="0" smtClean="0">
              <a:solidFill>
                <a:srgbClr val="002060"/>
              </a:solidFill>
            </a:endParaRPr>
          </a:p>
          <a:p>
            <a:pPr algn="just"/>
            <a:r>
              <a:rPr lang="ru-RU" sz="2400" b="1" dirty="0" smtClean="0">
                <a:solidFill>
                  <a:srgbClr val="002060"/>
                </a:solidFill>
              </a:rPr>
              <a:t>	Реформы сыграли значительную роль в восстановлении военного могущества России, приведении в боеспособное состояние ее армии.</a:t>
            </a:r>
          </a:p>
          <a:p>
            <a:pPr algn="just"/>
            <a:r>
              <a:rPr lang="ru-RU" sz="2400" b="1" dirty="0" smtClean="0">
                <a:solidFill>
                  <a:srgbClr val="002060"/>
                </a:solidFill>
              </a:rPr>
              <a:t>	Вместо дорогостоящих и несовременных в боевом отношении резервных и крепостных частей сформированы 7 новых пехотных дивизий.</a:t>
            </a:r>
          </a:p>
          <a:p>
            <a:pPr algn="just"/>
            <a:r>
              <a:rPr lang="ru-RU" sz="2400" b="1" dirty="0">
                <a:solidFill>
                  <a:srgbClr val="002060"/>
                </a:solidFill>
              </a:rPr>
              <a:t>	</a:t>
            </a:r>
            <a:r>
              <a:rPr lang="ru-RU" sz="2400" b="1" dirty="0" smtClean="0">
                <a:solidFill>
                  <a:srgbClr val="002060"/>
                </a:solidFill>
              </a:rPr>
              <a:t>Сформировано 6 саперных батальонов, увеличено количество понтонных рот, войск связи, воздухоплавательных рот, железнодорожных частей.</a:t>
            </a:r>
          </a:p>
          <a:p>
            <a:pPr algn="just"/>
            <a:r>
              <a:rPr lang="ru-RU" sz="2400" b="1" dirty="0" smtClean="0">
                <a:solidFill>
                  <a:srgbClr val="002060"/>
                </a:solidFill>
              </a:rPr>
              <a:t>	Улучшено техническое оснащение армии. </a:t>
            </a:r>
            <a:r>
              <a:rPr lang="ru-RU" sz="2400" b="1" dirty="0">
                <a:solidFill>
                  <a:srgbClr val="002060"/>
                </a:solidFill>
              </a:rPr>
              <a:t>Открылись новые учебные заведения</a:t>
            </a:r>
            <a:r>
              <a:rPr lang="ru-RU" sz="2400" b="1" dirty="0" smtClean="0">
                <a:solidFill>
                  <a:srgbClr val="002060"/>
                </a:solidFill>
              </a:rPr>
              <a:t>.</a:t>
            </a:r>
          </a:p>
          <a:p>
            <a:pPr algn="just"/>
            <a:r>
              <a:rPr lang="ru-RU" sz="2400" b="1" dirty="0">
                <a:solidFill>
                  <a:srgbClr val="002060"/>
                </a:solidFill>
              </a:rPr>
              <a:t>	</a:t>
            </a:r>
            <a:r>
              <a:rPr lang="ru-RU" sz="2400" b="1" dirty="0" smtClean="0">
                <a:solidFill>
                  <a:srgbClr val="002060"/>
                </a:solidFill>
              </a:rPr>
              <a:t>Снижен призывной возраст с 21 года до 20 лет, за счет чего призывной контингент увеличился на 150 тыс. человек.</a:t>
            </a:r>
          </a:p>
          <a:p>
            <a:pPr algn="just"/>
            <a:endParaRPr lang="ru-RU" sz="2400" b="1" dirty="0" smtClean="0">
              <a:solidFill>
                <a:srgbClr val="002060"/>
              </a:solidFill>
            </a:endParaRPr>
          </a:p>
          <a:p>
            <a:pPr algn="just"/>
            <a:r>
              <a:rPr lang="ru-RU" sz="2400" b="1" dirty="0" smtClean="0">
                <a:solidFill>
                  <a:srgbClr val="002060"/>
                </a:solidFill>
              </a:rPr>
              <a:t>	Военные </a:t>
            </a:r>
            <a:r>
              <a:rPr lang="ru-RU" sz="2400" b="1" dirty="0" smtClean="0">
                <a:solidFill>
                  <a:srgbClr val="002060"/>
                </a:solidFill>
              </a:rPr>
              <a:t>реформы не </a:t>
            </a:r>
            <a:r>
              <a:rPr lang="ru-RU" sz="2400" b="1" dirty="0" smtClean="0">
                <a:solidFill>
                  <a:srgbClr val="002060"/>
                </a:solidFill>
              </a:rPr>
              <a:t>были выполнены </a:t>
            </a:r>
            <a:r>
              <a:rPr lang="ru-RU" sz="2400" b="1" dirty="0" smtClean="0">
                <a:solidFill>
                  <a:srgbClr val="002060"/>
                </a:solidFill>
              </a:rPr>
              <a:t> </a:t>
            </a:r>
            <a:r>
              <a:rPr lang="ru-RU" sz="2400" b="1" dirty="0" smtClean="0">
                <a:solidFill>
                  <a:srgbClr val="002060"/>
                </a:solidFill>
              </a:rPr>
              <a:t>полностью, так как не хватало финансовых средств и сроки оказались недостаточными.  </a:t>
            </a:r>
            <a:endParaRPr lang="ru-RU" sz="2400" b="1" dirty="0">
              <a:solidFill>
                <a:srgbClr val="002060"/>
              </a:solidFill>
            </a:endParaRPr>
          </a:p>
          <a:p>
            <a:pPr algn="just"/>
            <a:endParaRPr lang="ru-RU" sz="2400" b="1" dirty="0" smtClean="0">
              <a:solidFill>
                <a:srgbClr val="002060"/>
              </a:solidFill>
            </a:endParaRPr>
          </a:p>
          <a:p>
            <a:pPr algn="just"/>
            <a:endParaRPr lang="ru-RU" dirty="0"/>
          </a:p>
        </p:txBody>
      </p:sp>
    </p:spTree>
    <p:extLst>
      <p:ext uri="{BB962C8B-B14F-4D97-AF65-F5344CB8AC3E}">
        <p14:creationId xmlns="" xmlns:p14="http://schemas.microsoft.com/office/powerpoint/2010/main" val="3735548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123</Words>
  <Application>Microsoft Office PowerPoint</Application>
  <PresentationFormat>Произвольный</PresentationFormat>
  <Paragraphs>76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49</cp:revision>
  <dcterms:created xsi:type="dcterms:W3CDTF">2022-04-13T03:28:08Z</dcterms:created>
  <dcterms:modified xsi:type="dcterms:W3CDTF">2022-04-15T07:41:51Z</dcterms:modified>
</cp:coreProperties>
</file>