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76" r:id="rId4"/>
    <p:sldId id="258" r:id="rId5"/>
    <p:sldId id="260" r:id="rId6"/>
    <p:sldId id="259" r:id="rId7"/>
    <p:sldId id="274" r:id="rId8"/>
    <p:sldId id="277" r:id="rId9"/>
    <p:sldId id="262" r:id="rId10"/>
    <p:sldId id="266" r:id="rId11"/>
    <p:sldId id="263" r:id="rId12"/>
    <p:sldId id="280" r:id="rId13"/>
    <p:sldId id="264" r:id="rId14"/>
    <p:sldId id="265" r:id="rId15"/>
    <p:sldId id="267" r:id="rId16"/>
    <p:sldId id="272" r:id="rId17"/>
    <p:sldId id="270" r:id="rId18"/>
    <p:sldId id="256" r:id="rId19"/>
    <p:sldId id="278" r:id="rId20"/>
    <p:sldId id="27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25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1368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4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71506" y="285728"/>
            <a:ext cx="80724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 70-летию со дня образования </a:t>
            </a:r>
          </a:p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Городского Дома культуры Горно-Алтайска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8" name="Picture 4" descr="C:\Users\Admin\Downloads\783025.jpg"/>
          <p:cNvPicPr>
            <a:picLocks noChangeAspect="1" noChangeArrowheads="1"/>
          </p:cNvPicPr>
          <p:nvPr/>
        </p:nvPicPr>
        <p:blipFill>
          <a:blip r:embed="rId5">
            <a:lum bright="20000" contrast="10000"/>
          </a:blip>
          <a:srcRect t="4178" r="-319" b="12258"/>
          <a:stretch>
            <a:fillRect/>
          </a:stretch>
        </p:blipFill>
        <p:spPr bwMode="auto">
          <a:xfrm>
            <a:off x="500034" y="1928802"/>
            <a:ext cx="8429684" cy="4286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530" name="Picture 2" descr="C:\Users\Admin\Desktop\img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214290"/>
            <a:ext cx="1106417" cy="1428760"/>
          </a:xfrm>
          <a:prstGeom prst="rect">
            <a:avLst/>
          </a:prstGeom>
          <a:noFill/>
        </p:spPr>
      </p:pic>
      <p:pic>
        <p:nvPicPr>
          <p:cNvPr id="2" name="горный-алтай — очень старая песня про алтай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 flipV="1">
            <a:off x="8929718" y="6621427"/>
            <a:ext cx="185006" cy="1850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0909" numSld="999" showWhenStopped="0">
                <p:cTn id="1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8" name="Picture 2" descr="C:\Users\Admin\Downloads\image_image_1799717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714480" y="214290"/>
            <a:ext cx="5214974" cy="24288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571472" y="3143248"/>
            <a:ext cx="821537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ru-RU" sz="2800" i="1" dirty="0" smtClean="0"/>
              <a:t> </a:t>
            </a:r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</a:rPr>
              <a:t>«</a:t>
            </a:r>
            <a:r>
              <a:rPr lang="ru-RU" sz="3600" b="1" i="1" dirty="0" smtClean="0">
                <a:solidFill>
                  <a:srgbClr val="632523"/>
                </a:solidFill>
              </a:rPr>
              <a:t>Сердце, воображение и разум — вот та </a:t>
            </a:r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</a:rPr>
              <a:t>среда, где зарождается то, что мы называем культурой».</a:t>
            </a:r>
            <a:endParaRPr lang="ru-RU" sz="24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Паустовский К. Г.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714744" y="1000108"/>
            <a:ext cx="528641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dirty="0" smtClean="0">
                <a:solidFill>
                  <a:srgbClr val="632523"/>
                </a:solidFill>
              </a:rPr>
              <a:t>История учреждения культуры в городе началась в 1925 году. </a:t>
            </a:r>
          </a:p>
          <a:p>
            <a:pPr algn="just"/>
            <a:endParaRPr lang="ru-RU" dirty="0" smtClean="0">
              <a:solidFill>
                <a:srgbClr val="632523"/>
              </a:solidFill>
            </a:endParaRPr>
          </a:p>
          <a:p>
            <a:pPr algn="just"/>
            <a:r>
              <a:rPr lang="ru-RU" dirty="0" smtClean="0">
                <a:solidFill>
                  <a:srgbClr val="632523"/>
                </a:solidFill>
              </a:rPr>
              <a:t>	 В 1930 году строительство Дома Ленина было завершено. Однако весной 1931 года в нем случился пожар, позднее на его месте построено здание первого областного колхозного национального театра (Дом колхозника).</a:t>
            </a:r>
          </a:p>
          <a:p>
            <a:pPr algn="just"/>
            <a:endParaRPr lang="ru-RU" dirty="0" smtClean="0">
              <a:solidFill>
                <a:srgbClr val="632523"/>
              </a:solidFill>
            </a:endParaRPr>
          </a:p>
          <a:p>
            <a:pPr algn="just"/>
            <a:r>
              <a:rPr lang="ru-RU" dirty="0" smtClean="0">
                <a:solidFill>
                  <a:srgbClr val="632523"/>
                </a:solidFill>
              </a:rPr>
              <a:t>	В июне 1950 года национальный колхозный театр был ликвидирован.</a:t>
            </a:r>
          </a:p>
          <a:p>
            <a:pPr algn="just"/>
            <a:endParaRPr lang="ru-RU" dirty="0" smtClean="0">
              <a:solidFill>
                <a:srgbClr val="632523"/>
              </a:solidFill>
            </a:endParaRPr>
          </a:p>
          <a:p>
            <a:pPr algn="just"/>
            <a:r>
              <a:rPr lang="ru-RU" dirty="0" smtClean="0">
                <a:solidFill>
                  <a:srgbClr val="632523"/>
                </a:solidFill>
              </a:rPr>
              <a:t>	18 августа Горно-Алтайский облисполком одобрил и обязал горисполком об открытии Дома культуры на базе ликвидированного театра. 	</a:t>
            </a:r>
            <a:endParaRPr lang="ru-RU" dirty="0">
              <a:solidFill>
                <a:srgbClr val="632523"/>
              </a:solidFill>
            </a:endParaRPr>
          </a:p>
        </p:txBody>
      </p:sp>
      <p:pic>
        <p:nvPicPr>
          <p:cNvPr id="2050" name="Picture 2" descr="\\Server\обмен файлами\КРАЕВЕДЕНИЕ\скан 17.08\1 - 0003.jpg"/>
          <p:cNvPicPr>
            <a:picLocks noChangeAspect="1" noChangeArrowheads="1"/>
          </p:cNvPicPr>
          <p:nvPr/>
        </p:nvPicPr>
        <p:blipFill>
          <a:blip r:embed="rId3">
            <a:lum bright="-20000"/>
          </a:blip>
          <a:srcRect/>
          <a:stretch>
            <a:fillRect/>
          </a:stretch>
        </p:blipFill>
        <p:spPr bwMode="auto">
          <a:xfrm>
            <a:off x="357158" y="2428868"/>
            <a:ext cx="3286148" cy="2166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1" name="Picture 3" descr="\\Server\обмен файлами\КРАЕВЕДЕНИЕ\скан 17.08\1 - 00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85728"/>
            <a:ext cx="3214710" cy="2045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2" name="Picture 4" descr="C:\Users\Admin\Downloads\3799912215495892_15d9.jpg"/>
          <p:cNvPicPr>
            <a:picLocks noChangeAspect="1" noChangeArrowheads="1"/>
          </p:cNvPicPr>
          <p:nvPr/>
        </p:nvPicPr>
        <p:blipFill>
          <a:blip r:embed="rId5" cstate="print"/>
          <a:srcRect l="1660" r="13086" b="29706"/>
          <a:stretch>
            <a:fillRect/>
          </a:stretch>
        </p:blipFill>
        <p:spPr bwMode="auto">
          <a:xfrm>
            <a:off x="357158" y="4643446"/>
            <a:ext cx="3286148" cy="20024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Users\Admin\Downloads\image_image_18067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928802"/>
            <a:ext cx="7858180" cy="46500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642910" y="214290"/>
            <a:ext cx="792961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	Стены Городского Дома культуры за 70 лет повидали многое: от пламенных партийных митингов и профсоюзных съездов до первых устроителей советской власти в Горном Алтае, от первых городских рок-фестивалей, концертов заезжих гастролеров до церемонии вступления в должность вновь избранного Главы Республики Алтай.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28596" y="214290"/>
            <a:ext cx="84296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Без участия Дома культуры не обходится ни одно значительное культурное мероприятие в жизни города. К услугам жителей - зрительный зал на 220 посадочных места, 2 танцевальных зала, музыкальный класс, материально-техническая база которых позволяет организовать разноплановые и разножанровые мероприятия.</a:t>
            </a:r>
            <a:endParaRPr lang="ru-RU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9" name="Picture 2" descr="C:\Users\Admin\Downloads\image_image_1801349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42910" y="2214554"/>
            <a:ext cx="8001056" cy="43926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Users\Admin\Downloads\image_image_180134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2143116"/>
            <a:ext cx="8072494" cy="43496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785786" y="500042"/>
            <a:ext cx="75724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	Современный Дом культуры – это мобильная система по организации и проведению концертных программ, народных гуляний, торжественных митингов и юбилеев, своеобразный центр праздничной жизни города.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71472" y="1571612"/>
            <a:ext cx="8143932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Первым директором Дома культуры был Александр </a:t>
            </a:r>
            <a:r>
              <a:rPr lang="ru-RU" sz="2000" dirty="0" err="1" smtClean="0">
                <a:solidFill>
                  <a:schemeClr val="accent2">
                    <a:lumMod val="50000"/>
                  </a:schemeClr>
                </a:solidFill>
              </a:rPr>
              <a:t>Киреченко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ru-RU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Более 10 лет проработала директор Александра Георгиевна Жданова. Уже в конце 1950-х появились кружки: хоровой, вокальный, хореография, изобразительного искусства, кройки и шитья, агитбригада, которые имели творческие результаты.</a:t>
            </a:r>
          </a:p>
          <a:p>
            <a:pPr algn="just">
              <a:buFont typeface="Wingdings" pitchFamily="2" charset="2"/>
              <a:buChar char="Ø"/>
            </a:pPr>
            <a:endParaRPr lang="ru-RU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С 1967 года директором становится Геннадий Степанович Якушкин, который поддерживал ДК, как центр культурной жизни города.</a:t>
            </a:r>
          </a:p>
          <a:p>
            <a:pPr algn="just">
              <a:buFont typeface="Wingdings" pitchFamily="2" charset="2"/>
              <a:buChar char="Ø"/>
            </a:pPr>
            <a:endParaRPr lang="ru-RU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С 2008 по 2020 год возглавлял Дом культуры Сергей Николаевич Коротков, заслуженный артист Республики Алтай.</a:t>
            </a:r>
          </a:p>
          <a:p>
            <a:pPr algn="just">
              <a:buFont typeface="Wingdings" pitchFamily="2" charset="2"/>
              <a:buChar char="Ø"/>
            </a:pPr>
            <a:endParaRPr lang="ru-RU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С 2020 года директор - Попова Вероника Михайловна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.</a:t>
            </a:r>
          </a:p>
        </p:txBody>
      </p:sp>
      <p:pic>
        <p:nvPicPr>
          <p:cNvPr id="4" name="Picture 2" descr="C:\Users\Admin\Downloads\image_image_17997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14291"/>
            <a:ext cx="2857520" cy="1264804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0034" y="2071678"/>
            <a:ext cx="80010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ru-RU" sz="2000" b="1" i="1" dirty="0" smtClean="0">
                <a:solidFill>
                  <a:srgbClr val="632523"/>
                </a:solidFill>
              </a:rPr>
              <a:t>Шесть коллективов имеют звания «Народный самодеятельный коллектив»: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632523"/>
                </a:solidFill>
              </a:rPr>
              <a:t>ансамбль русской песни «</a:t>
            </a:r>
            <a:r>
              <a:rPr lang="ru-RU" sz="2000" dirty="0" err="1" smtClean="0">
                <a:solidFill>
                  <a:srgbClr val="632523"/>
                </a:solidFill>
              </a:rPr>
              <a:t>Синегорье</a:t>
            </a:r>
            <a:r>
              <a:rPr lang="ru-RU" sz="2000" dirty="0" smtClean="0">
                <a:solidFill>
                  <a:srgbClr val="632523"/>
                </a:solidFill>
              </a:rPr>
              <a:t>» (год присвоения звания 1992г.), руководитель Сергей Михайлович </a:t>
            </a:r>
            <a:r>
              <a:rPr lang="ru-RU" sz="2000" dirty="0" err="1" smtClean="0">
                <a:solidFill>
                  <a:srgbClr val="632523"/>
                </a:solidFill>
              </a:rPr>
              <a:t>Менохов</a:t>
            </a:r>
            <a:r>
              <a:rPr lang="ru-RU" sz="2000" dirty="0" smtClean="0">
                <a:solidFill>
                  <a:srgbClr val="632523"/>
                </a:solidFill>
              </a:rPr>
              <a:t>,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632523"/>
                </a:solidFill>
              </a:rPr>
              <a:t>ансамбль алтайской песни «</a:t>
            </a:r>
            <a:r>
              <a:rPr lang="ru-RU" sz="2000" dirty="0" err="1" smtClean="0">
                <a:solidFill>
                  <a:srgbClr val="632523"/>
                </a:solidFill>
              </a:rPr>
              <a:t>Ойойым</a:t>
            </a:r>
            <a:r>
              <a:rPr lang="ru-RU" sz="2000" dirty="0" smtClean="0">
                <a:solidFill>
                  <a:srgbClr val="632523"/>
                </a:solidFill>
              </a:rPr>
              <a:t>», руководитель Римма Алексеевна </a:t>
            </a:r>
            <a:r>
              <a:rPr lang="ru-RU" sz="2000" dirty="0" err="1" smtClean="0">
                <a:solidFill>
                  <a:srgbClr val="632523"/>
                </a:solidFill>
              </a:rPr>
              <a:t>Толмашова</a:t>
            </a:r>
            <a:r>
              <a:rPr lang="ru-RU" sz="2000" dirty="0" smtClean="0">
                <a:solidFill>
                  <a:srgbClr val="632523"/>
                </a:solidFill>
              </a:rPr>
              <a:t> (год присвоения звания 2000г.),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632523"/>
                </a:solidFill>
              </a:rPr>
              <a:t>ансамбль казачьей песни «Раздолье» (год присвоения звания 2002г.), руководитель Наталья Николаевна </a:t>
            </a:r>
            <a:r>
              <a:rPr lang="ru-RU" sz="2000" dirty="0" err="1" smtClean="0">
                <a:solidFill>
                  <a:srgbClr val="632523"/>
                </a:solidFill>
              </a:rPr>
              <a:t>Менохова</a:t>
            </a:r>
            <a:r>
              <a:rPr lang="ru-RU" sz="2000" dirty="0" smtClean="0">
                <a:solidFill>
                  <a:srgbClr val="632523"/>
                </a:solidFill>
              </a:rPr>
              <a:t>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632523"/>
                </a:solidFill>
              </a:rPr>
              <a:t>ансамбль русской народной песни «</a:t>
            </a:r>
            <a:r>
              <a:rPr lang="ru-RU" sz="2000" dirty="0" err="1" smtClean="0">
                <a:solidFill>
                  <a:srgbClr val="632523"/>
                </a:solidFill>
              </a:rPr>
              <a:t>Беловодье</a:t>
            </a:r>
            <a:r>
              <a:rPr lang="ru-RU" sz="2000" dirty="0" smtClean="0">
                <a:solidFill>
                  <a:srgbClr val="632523"/>
                </a:solidFill>
              </a:rPr>
              <a:t>» (год присвоения звания 2005 г.), руководитель Людмила Николаевна Якименко,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632523"/>
                </a:solidFill>
              </a:rPr>
              <a:t>ансамбль современного танца «Декаданс» (год присвоения звания 2009г.), руководитель  </a:t>
            </a:r>
            <a:r>
              <a:rPr lang="ru-RU" sz="2000" dirty="0" err="1" smtClean="0">
                <a:solidFill>
                  <a:srgbClr val="632523"/>
                </a:solidFill>
              </a:rPr>
              <a:t>Анжелика</a:t>
            </a:r>
            <a:r>
              <a:rPr lang="ru-RU" sz="2000" dirty="0" smtClean="0">
                <a:solidFill>
                  <a:srgbClr val="632523"/>
                </a:solidFill>
              </a:rPr>
              <a:t> Николаевна </a:t>
            </a:r>
            <a:r>
              <a:rPr lang="ru-RU" sz="2000" dirty="0" err="1" smtClean="0">
                <a:solidFill>
                  <a:srgbClr val="632523"/>
                </a:solidFill>
              </a:rPr>
              <a:t>Корчуганова</a:t>
            </a:r>
            <a:r>
              <a:rPr lang="ru-RU" sz="2000" dirty="0" smtClean="0">
                <a:solidFill>
                  <a:srgbClr val="632523"/>
                </a:solidFill>
              </a:rPr>
              <a:t>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632523"/>
                </a:solidFill>
              </a:rPr>
              <a:t>театр танца «Феникс» (год присвоения звания 2018 г.), руководитель Наталья Анатольевна Гладкова.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357166"/>
            <a:ext cx="80010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632523"/>
                </a:solidFill>
              </a:rPr>
              <a:t>	 «Городской Дом культуры Горно-Алтайска» в настоящий момент осуществляет свою деятельность порядка 25 клубных формирований (вокальных, вокально-инструментальных, хореографических, фольклорных, театральных, </a:t>
            </a:r>
            <a:r>
              <a:rPr lang="ru-RU" sz="2000" dirty="0" err="1" smtClean="0">
                <a:solidFill>
                  <a:srgbClr val="632523"/>
                </a:solidFill>
              </a:rPr>
              <a:t>бардовских</a:t>
            </a:r>
            <a:r>
              <a:rPr lang="ru-RU" sz="2000" dirty="0" smtClean="0">
                <a:solidFill>
                  <a:srgbClr val="632523"/>
                </a:solidFill>
              </a:rPr>
              <a:t>), в которых участвуют 459 человек. </a:t>
            </a:r>
          </a:p>
          <a:p>
            <a:pPr algn="just"/>
            <a:endParaRPr lang="ru-RU" sz="2000" dirty="0">
              <a:solidFill>
                <a:srgbClr val="63252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8" name="Picture 2" descr="C:\Users\Admin\Downloads\image_image_180634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5" y="1142984"/>
            <a:ext cx="3720317" cy="27860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0" y="214290"/>
            <a:ext cx="49292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Ансамбль русской песни «</a:t>
            </a:r>
            <a:r>
              <a:rPr lang="ru-RU" sz="2400" b="1" i="1" dirty="0" err="1" smtClean="0">
                <a:solidFill>
                  <a:schemeClr val="accent2">
                    <a:lumMod val="50000"/>
                  </a:schemeClr>
                </a:solidFill>
              </a:rPr>
              <a:t>Синегорье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»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14876" y="2643182"/>
            <a:ext cx="40719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Ансамбль алтайской песни «</a:t>
            </a:r>
            <a:r>
              <a:rPr lang="ru-RU" sz="2400" b="1" i="1" dirty="0" err="1" smtClean="0">
                <a:solidFill>
                  <a:schemeClr val="accent2">
                    <a:lumMod val="50000"/>
                  </a:schemeClr>
                </a:solidFill>
              </a:rPr>
              <a:t>Ойойым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»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2" name="Picture 3" descr="C:\Users\Admin\Downloads\image_image_18064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571876"/>
            <a:ext cx="4199148" cy="28255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00034" y="214290"/>
            <a:ext cx="40719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Ансамбль казачьей песни «Раздолье»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" name="Picture 2" descr="C:\Users\Admin\Downloads\image_image_18063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071546"/>
            <a:ext cx="4143403" cy="30278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extBox 11"/>
          <p:cNvSpPr txBox="1"/>
          <p:nvPr/>
        </p:nvSpPr>
        <p:spPr>
          <a:xfrm>
            <a:off x="4786314" y="2928934"/>
            <a:ext cx="41434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Ансамбль русской песни «</a:t>
            </a:r>
            <a:r>
              <a:rPr lang="ru-RU" sz="2400" b="1" i="1" dirty="0" err="1" smtClean="0">
                <a:solidFill>
                  <a:schemeClr val="accent2">
                    <a:lumMod val="50000"/>
                  </a:schemeClr>
                </a:solidFill>
              </a:rPr>
              <a:t>Беловодье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»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3" name="Picture 4" descr="C:\Users\Admin\Downloads\image_image_1806609.jpg"/>
          <p:cNvPicPr>
            <a:picLocks noChangeAspect="1" noChangeArrowheads="1"/>
          </p:cNvPicPr>
          <p:nvPr/>
        </p:nvPicPr>
        <p:blipFill>
          <a:blip r:embed="rId4" cstate="print"/>
          <a:srcRect b="16842"/>
          <a:stretch>
            <a:fillRect/>
          </a:stretch>
        </p:blipFill>
        <p:spPr bwMode="auto">
          <a:xfrm>
            <a:off x="4786314" y="4031797"/>
            <a:ext cx="4117733" cy="25098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85720" y="214290"/>
            <a:ext cx="4786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Ансамбль современного танца «Декаданс»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9" name="Picture 2" descr="C:\Users\Admin\Downloads\image_image_18065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071546"/>
            <a:ext cx="4071966" cy="27200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361" name="Picture 1" descr="C:\Users\Admin\Desktop\Темподборки\koly_bel_nay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714752"/>
            <a:ext cx="3964777" cy="26431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extBox 9"/>
          <p:cNvSpPr txBox="1"/>
          <p:nvPr/>
        </p:nvSpPr>
        <p:spPr>
          <a:xfrm>
            <a:off x="5143504" y="3214686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632523"/>
                </a:solidFill>
              </a:rPr>
              <a:t>Театр танца «Феникс» </a:t>
            </a:r>
            <a:endParaRPr lang="ru-RU" sz="2400" b="1" i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214290"/>
            <a:ext cx="8358246" cy="65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В учреждении функционируют клубные формирования для несовершеннолетних и молодежи :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632523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Хореографический ансамбль «Радуница», руководитель Екатерина Бородина;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632523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dirty="0" smtClean="0">
                <a:solidFill>
                  <a:srgbClr val="632523"/>
                </a:solidFill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нсамбль современного танца «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Данс-сити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», руководитель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Анжелика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Корчуганова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,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632523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 Ансамбль «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Анор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», руководитель Наталья Гладкова;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632523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dirty="0" smtClean="0">
                <a:solidFill>
                  <a:srgbClr val="632523"/>
                </a:solidFill>
                <a:ea typeface="Times New Roman" pitchFamily="18" charset="0"/>
                <a:cs typeface="Times New Roman" pitchFamily="18" charset="0"/>
              </a:rPr>
              <a:t>Т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анцевально-спортивный клуб «Тандем, руководитель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Завид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 Гасанов;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632523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dirty="0" smtClean="0">
                <a:solidFill>
                  <a:srgbClr val="632523"/>
                </a:solidFill>
                <a:ea typeface="Times New Roman" pitchFamily="18" charset="0"/>
                <a:cs typeface="Times New Roman" pitchFamily="18" charset="0"/>
              </a:rPr>
              <a:t>Б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ал-клуб «Визави», руководитель Владимир Беспалов;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632523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dirty="0" smtClean="0">
                <a:solidFill>
                  <a:srgbClr val="632523"/>
                </a:solidFill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труктурное подразделение театр-студия «Лукоморье», руководитель Вероника Попова;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632523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dirty="0" smtClean="0">
                <a:solidFill>
                  <a:srgbClr val="632523"/>
                </a:solidFill>
                <a:ea typeface="Times New Roman" pitchFamily="18" charset="0"/>
                <a:cs typeface="Times New Roman" pitchFamily="18" charset="0"/>
              </a:rPr>
              <a:t>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луб авторской песни «Маяк», руководитель Александра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Хабибулина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632523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 ВИА «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Ретро-бэнд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», руководитель Вадим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Аберле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;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632523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Palm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Beach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 04, руководитель Даниил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Мизонов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32523"/>
                </a:solidFill>
                <a:effectLst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632523"/>
              </a:solidFill>
              <a:effectLst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19" descr="C:\Users\Admin\Downloads\image_image_18065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857628"/>
            <a:ext cx="4189496" cy="25300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4857752" y="2571744"/>
            <a:ext cx="4000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632523"/>
                </a:solidFill>
                <a:ea typeface="Times New Roman" pitchFamily="18" charset="0"/>
                <a:cs typeface="Times New Roman" pitchFamily="18" charset="0"/>
              </a:rPr>
              <a:t>Ансамбль современного танца </a:t>
            </a:r>
          </a:p>
          <a:p>
            <a:pPr algn="ctr"/>
            <a:r>
              <a:rPr lang="ru-RU" sz="2400" b="1" i="1" dirty="0" smtClean="0">
                <a:solidFill>
                  <a:srgbClr val="632523"/>
                </a:solidFill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2400" b="1" i="1" dirty="0" err="1" smtClean="0">
                <a:solidFill>
                  <a:srgbClr val="632523"/>
                </a:solidFill>
                <a:ea typeface="Times New Roman" pitchFamily="18" charset="0"/>
                <a:cs typeface="Times New Roman" pitchFamily="18" charset="0"/>
              </a:rPr>
              <a:t>Данс-сити</a:t>
            </a:r>
            <a:r>
              <a:rPr lang="ru-RU" sz="2400" b="1" i="1" dirty="0" smtClean="0">
                <a:solidFill>
                  <a:srgbClr val="632523"/>
                </a:solidFill>
                <a:ea typeface="Times New Roman" pitchFamily="18" charset="0"/>
                <a:cs typeface="Times New Roman" pitchFamily="18" charset="0"/>
              </a:rPr>
              <a:t>»</a:t>
            </a:r>
            <a:endParaRPr lang="ru-RU" sz="2400" b="1" i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85720" y="142852"/>
            <a:ext cx="4857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Хореографический ансамбль «Радуница»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6" name="Picture 4" descr="C:\Users\Admin\Downloads\image_image_18089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3" y="1071546"/>
            <a:ext cx="4042008" cy="2857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57158" y="357166"/>
            <a:ext cx="46434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Танцевально-спортивный клуб «Тандем»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" name="Picture 3" descr="C:\Users\Admin\Downloads\image_image_18803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142984"/>
            <a:ext cx="4286280" cy="31322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290" name="Picture 2" descr="C:\Users\Admin\Desktop\Темподборки\a_4f877315.jpg"/>
          <p:cNvPicPr>
            <a:picLocks noChangeAspect="1" noChangeArrowheads="1"/>
          </p:cNvPicPr>
          <p:nvPr/>
        </p:nvPicPr>
        <p:blipFill>
          <a:blip r:embed="rId4"/>
          <a:srcRect t="21762" b="6361"/>
          <a:stretch>
            <a:fillRect/>
          </a:stretch>
        </p:blipFill>
        <p:spPr bwMode="auto">
          <a:xfrm>
            <a:off x="4929190" y="3143248"/>
            <a:ext cx="4000528" cy="33672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5643570" y="2571744"/>
            <a:ext cx="27382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rgbClr val="632523"/>
                </a:solidFill>
                <a:ea typeface="Times New Roman" pitchFamily="18" charset="0"/>
                <a:cs typeface="Times New Roman" pitchFamily="18" charset="0"/>
              </a:rPr>
              <a:t>Бал-клуб «Визави»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500694" y="2928934"/>
            <a:ext cx="27504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rgbClr val="632523"/>
                </a:solidFill>
                <a:ea typeface="Times New Roman" pitchFamily="18" charset="0"/>
                <a:cs typeface="Times New Roman" pitchFamily="18" charset="0"/>
              </a:rPr>
              <a:t>ВИА «</a:t>
            </a:r>
            <a:r>
              <a:rPr lang="ru-RU" sz="2400" b="1" i="1" dirty="0" err="1" smtClean="0">
                <a:solidFill>
                  <a:srgbClr val="632523"/>
                </a:solidFill>
                <a:ea typeface="Times New Roman" pitchFamily="18" charset="0"/>
                <a:cs typeface="Times New Roman" pitchFamily="18" charset="0"/>
              </a:rPr>
              <a:t>Ретро-бэнд</a:t>
            </a:r>
            <a:r>
              <a:rPr lang="ru-RU" sz="2400" b="1" i="1" dirty="0" smtClean="0">
                <a:solidFill>
                  <a:srgbClr val="632523"/>
                </a:solidFill>
                <a:ea typeface="Times New Roman" pitchFamily="18" charset="0"/>
                <a:cs typeface="Times New Roman" pitchFamily="18" charset="0"/>
              </a:rPr>
              <a:t>»</a:t>
            </a:r>
            <a:endParaRPr lang="ru-RU" sz="2400" b="1" i="1" dirty="0"/>
          </a:p>
        </p:txBody>
      </p:sp>
      <p:pic>
        <p:nvPicPr>
          <p:cNvPr id="11266" name="Picture 2" descr="C:\Users\Admin\Desktop\Темподборки\image_image_41317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1" y="3571876"/>
            <a:ext cx="4327376" cy="28812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0" y="214290"/>
            <a:ext cx="48577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Городской клуб авторской песни «Маяк»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2" name="Picture 2" descr="C:\Users\Admin\Downloads\image_image_18803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071546"/>
            <a:ext cx="4143404" cy="2960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5429256" y="2643182"/>
            <a:ext cx="31432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ВИА – рок-группа «Солнцестояние»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9698" name="Picture 2" descr="C:\Users\Admin\Downloads\C2v9bLo52b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8844" y="3571876"/>
            <a:ext cx="4250214" cy="28307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2" descr="C:\Users\Admin\Downloads\image_image_18090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3" y="1142984"/>
            <a:ext cx="4085917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857224" y="214290"/>
            <a:ext cx="34290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ВИА – рок-группа </a:t>
            </a:r>
          </a:p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«</a:t>
            </a:r>
            <a:r>
              <a:rPr lang="ru-RU" sz="2400" b="1" i="1" dirty="0" err="1" smtClean="0">
                <a:solidFill>
                  <a:schemeClr val="accent2">
                    <a:lumMod val="50000"/>
                  </a:schemeClr>
                </a:solidFill>
              </a:rPr>
              <a:t>Palm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i="1" dirty="0" err="1" smtClean="0">
                <a:solidFill>
                  <a:schemeClr val="accent2">
                    <a:lumMod val="50000"/>
                  </a:schemeClr>
                </a:solidFill>
              </a:rPr>
              <a:t>Beach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 04»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0" name="Picture 2" descr="C:\Users\Admin\Downloads\IMG_9028_-_kopiy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000107"/>
            <a:ext cx="4071966" cy="26443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571472" y="214290"/>
            <a:ext cx="3857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Театральный коллектив «Маска»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Picture 3" descr="C:\Users\Admin\Downloads\image_image_18141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643314"/>
            <a:ext cx="4190998" cy="28574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929190" y="3071810"/>
            <a:ext cx="39128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Театр кукол «Жар- птица»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Users\Admin\Downloads\i (4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8643966" cy="30752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extBox 11"/>
          <p:cNvSpPr txBox="1"/>
          <p:nvPr/>
        </p:nvSpPr>
        <p:spPr>
          <a:xfrm>
            <a:off x="571472" y="3643314"/>
            <a:ext cx="79296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Именно культура  с её приоритетом общечеловеческих ценностей служит средством объединения людей разных национальностей и религий, помогает сохранять и укреплять мир и согласие в регионе. Потому и сегодня, и вечно должна быть предметом особой заботы государства и общества.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0982089">
            <a:off x="4143372" y="5290765"/>
            <a:ext cx="46753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</a:rPr>
              <a:t>Двери Городского Дома культуры </a:t>
            </a:r>
          </a:p>
          <a:p>
            <a:pPr algn="ctr"/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</a:rPr>
              <a:t>открыты для всех!!!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428728" y="4929198"/>
            <a:ext cx="30718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Адрес: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649000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Республика Алтай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г. Горно-Алтайск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ул. Социалистическая, 24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тел.: +7 (38822) 22335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0034" y="1000108"/>
            <a:ext cx="8001056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solidFill>
                  <a:srgbClr val="632523"/>
                </a:solidFill>
              </a:rPr>
              <a:t>Календарь</a:t>
            </a:r>
            <a:r>
              <a:rPr lang="ru-RU" sz="1600" b="1" dirty="0" smtClean="0">
                <a:solidFill>
                  <a:srgbClr val="632523"/>
                </a:solidFill>
              </a:rPr>
              <a:t> </a:t>
            </a:r>
            <a:r>
              <a:rPr lang="ru-RU" sz="1600" dirty="0" smtClean="0">
                <a:solidFill>
                  <a:srgbClr val="632523"/>
                </a:solidFill>
              </a:rPr>
              <a:t>юбилейных и памятных дат Республики Алтай 2000 год. –  Горно-Алтайск, 1999. </a:t>
            </a:r>
            <a:r>
              <a:rPr lang="ru-RU" sz="1600" dirty="0">
                <a:solidFill>
                  <a:srgbClr val="632523"/>
                </a:solidFill>
              </a:rPr>
              <a:t>– </a:t>
            </a:r>
            <a:r>
              <a:rPr lang="ru-RU" sz="1600" dirty="0" smtClean="0">
                <a:solidFill>
                  <a:srgbClr val="632523"/>
                </a:solidFill>
              </a:rPr>
              <a:t>С. 63-66.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solidFill>
                  <a:srgbClr val="632523"/>
                </a:solidFill>
              </a:rPr>
              <a:t>Горно-Алтайский хронограф: годы, события, факты. – Горно-Алтайск,  2003. – С. 102, 106.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solidFill>
                  <a:srgbClr val="632523"/>
                </a:solidFill>
              </a:rPr>
              <a:t>Календарь</a:t>
            </a:r>
            <a:r>
              <a:rPr lang="ru-RU" sz="1600" b="1" dirty="0" smtClean="0">
                <a:solidFill>
                  <a:srgbClr val="632523"/>
                </a:solidFill>
              </a:rPr>
              <a:t> </a:t>
            </a:r>
            <a:r>
              <a:rPr lang="ru-RU" sz="1600" dirty="0" smtClean="0">
                <a:solidFill>
                  <a:srgbClr val="632523"/>
                </a:solidFill>
              </a:rPr>
              <a:t>юбилейных памятных дат Республики Алтай 2005 год.  –  Горно-Алтайск, 2004. – С. 55 – 56.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solidFill>
                  <a:srgbClr val="632523"/>
                </a:solidFill>
              </a:rPr>
              <a:t>Горно-Алтайск: 250-летию добровольного вхождения алтайского народа в состав России: </a:t>
            </a:r>
            <a:r>
              <a:rPr lang="en-US" sz="1600" dirty="0" smtClean="0">
                <a:solidFill>
                  <a:srgbClr val="632523"/>
                </a:solidFill>
              </a:rPr>
              <a:t>[ </a:t>
            </a:r>
            <a:r>
              <a:rPr lang="ru-RU" sz="1600" dirty="0" smtClean="0">
                <a:solidFill>
                  <a:srgbClr val="632523"/>
                </a:solidFill>
              </a:rPr>
              <a:t>альбом</a:t>
            </a:r>
            <a:r>
              <a:rPr lang="en-US" sz="1600" dirty="0" smtClean="0">
                <a:solidFill>
                  <a:srgbClr val="632523"/>
                </a:solidFill>
              </a:rPr>
              <a:t>]</a:t>
            </a:r>
            <a:r>
              <a:rPr lang="ru-RU" sz="1600" dirty="0" smtClean="0">
                <a:solidFill>
                  <a:srgbClr val="632523"/>
                </a:solidFill>
              </a:rPr>
              <a:t>. – Бийск, 2006. – С. 121 – 123.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solidFill>
                  <a:srgbClr val="632523"/>
                </a:solidFill>
              </a:rPr>
              <a:t>Страту, Н. Н. Некоторые аспекты состояния и развития культуры в Горном Алтае в 70-х гг. ХХ в. / Н. Н. Страту // </a:t>
            </a:r>
            <a:r>
              <a:rPr lang="ru-RU" sz="1600" dirty="0" err="1" smtClean="0">
                <a:solidFill>
                  <a:srgbClr val="632523"/>
                </a:solidFill>
              </a:rPr>
              <a:t>Этносоциальные</a:t>
            </a:r>
            <a:r>
              <a:rPr lang="ru-RU" sz="1600" dirty="0" smtClean="0">
                <a:solidFill>
                  <a:srgbClr val="632523"/>
                </a:solidFill>
              </a:rPr>
              <a:t> проблемы регионов Сибири: сб. </a:t>
            </a:r>
            <a:r>
              <a:rPr lang="ru-RU" sz="1600" dirty="0" err="1" smtClean="0">
                <a:solidFill>
                  <a:srgbClr val="632523"/>
                </a:solidFill>
              </a:rPr>
              <a:t>науч</a:t>
            </a:r>
            <a:r>
              <a:rPr lang="ru-RU" sz="1600" dirty="0" smtClean="0">
                <a:solidFill>
                  <a:srgbClr val="632523"/>
                </a:solidFill>
              </a:rPr>
              <a:t>. тр. – Горно-Алтайск, 2008. – С. 122-127.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solidFill>
                  <a:srgbClr val="632523"/>
                </a:solidFill>
              </a:rPr>
              <a:t>Календарь</a:t>
            </a:r>
            <a:r>
              <a:rPr lang="ru-RU" sz="1600" b="1" dirty="0" smtClean="0">
                <a:solidFill>
                  <a:srgbClr val="632523"/>
                </a:solidFill>
              </a:rPr>
              <a:t> </a:t>
            </a:r>
            <a:r>
              <a:rPr lang="ru-RU" sz="1600" dirty="0" smtClean="0">
                <a:solidFill>
                  <a:srgbClr val="632523"/>
                </a:solidFill>
              </a:rPr>
              <a:t>памятных дат Республики Алтай 2010 год.  – Горно-Алтайск, 2009. –  С. 91 – 92.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err="1" smtClean="0">
                <a:solidFill>
                  <a:srgbClr val="632523"/>
                </a:solidFill>
              </a:rPr>
              <a:t>Миколаускайте</a:t>
            </a:r>
            <a:r>
              <a:rPr lang="ru-RU" sz="1600" dirty="0" smtClean="0">
                <a:solidFill>
                  <a:srgbClr val="632523"/>
                </a:solidFill>
              </a:rPr>
              <a:t>, Л. В. Развитие культурно-просветительных учреждений в Горном Алтае в 1953-1965 гг. / Л. В. </a:t>
            </a:r>
            <a:r>
              <a:rPr lang="ru-RU" sz="1600" dirty="0" err="1" smtClean="0">
                <a:solidFill>
                  <a:srgbClr val="632523"/>
                </a:solidFill>
              </a:rPr>
              <a:t>Миколаускайте</a:t>
            </a:r>
            <a:r>
              <a:rPr lang="ru-RU" sz="1600" dirty="0" smtClean="0">
                <a:solidFill>
                  <a:srgbClr val="632523"/>
                </a:solidFill>
              </a:rPr>
              <a:t>  // Социальная история Горного Алтая в первой половине ХХ века. Ч. 2. –  Горно-Алтайск, 2011. – С. 56.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solidFill>
                  <a:srgbClr val="632523"/>
                </a:solidFill>
              </a:rPr>
              <a:t>Горно-Алтайск 1928-2013: статьи, очерки, репортажи, интервью к 85-летию Горно-Алтайска. – Горно-Алтайск, 2013. – С. 180 – 181.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solidFill>
                  <a:srgbClr val="632523"/>
                </a:solidFill>
              </a:rPr>
              <a:t>Календарь</a:t>
            </a:r>
            <a:r>
              <a:rPr lang="ru-RU" sz="1600" b="1" dirty="0" smtClean="0">
                <a:solidFill>
                  <a:srgbClr val="632523"/>
                </a:solidFill>
              </a:rPr>
              <a:t> </a:t>
            </a:r>
            <a:r>
              <a:rPr lang="ru-RU" sz="1600" dirty="0" smtClean="0">
                <a:solidFill>
                  <a:srgbClr val="632523"/>
                </a:solidFill>
              </a:rPr>
              <a:t>памятных и юбилейных дат города Горно-Алтайска 2015. – Екатеринбург  2014.  –  С. 29 – 30.</a:t>
            </a:r>
            <a:endParaRPr lang="ru-RU" sz="1600" dirty="0">
              <a:solidFill>
                <a:srgbClr val="632523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285728"/>
            <a:ext cx="83204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632523"/>
                </a:solidFill>
              </a:rPr>
              <a:t>Более подробно можете ознакомиться </a:t>
            </a:r>
            <a:r>
              <a:rPr lang="ru-RU" dirty="0" smtClean="0">
                <a:solidFill>
                  <a:srgbClr val="632523"/>
                </a:solidFill>
              </a:rPr>
              <a:t>с материалами о </a:t>
            </a:r>
            <a:r>
              <a:rPr lang="ru-RU" dirty="0" smtClean="0">
                <a:solidFill>
                  <a:srgbClr val="632523"/>
                </a:solidFill>
              </a:rPr>
              <a:t>Городском Доме культуры </a:t>
            </a:r>
          </a:p>
          <a:p>
            <a:pPr algn="ctr"/>
            <a:r>
              <a:rPr lang="ru-RU" dirty="0" smtClean="0">
                <a:solidFill>
                  <a:srgbClr val="632523"/>
                </a:solidFill>
              </a:rPr>
              <a:t>в Национальной библиотеке имени М.В. </a:t>
            </a:r>
            <a:r>
              <a:rPr lang="ru-RU" dirty="0" err="1" smtClean="0">
                <a:solidFill>
                  <a:srgbClr val="632523"/>
                </a:solidFill>
              </a:rPr>
              <a:t>Чевалкова</a:t>
            </a:r>
            <a:endParaRPr lang="ru-RU" dirty="0" smtClean="0">
              <a:solidFill>
                <a:srgbClr val="632523"/>
              </a:solidFill>
            </a:endParaRPr>
          </a:p>
          <a:p>
            <a:pPr algn="ctr"/>
            <a:r>
              <a:rPr lang="ru-RU" dirty="0" smtClean="0">
                <a:solidFill>
                  <a:srgbClr val="632523"/>
                </a:solidFill>
              </a:rPr>
              <a:t>(Отдел краеведения и национальной библиографии)</a:t>
            </a:r>
            <a:endParaRPr lang="ru-RU" dirty="0">
              <a:solidFill>
                <a:srgbClr val="63252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dmin\Downloads\769d8529abd5054bd13a786b4af0b253.jpg"/>
          <p:cNvPicPr>
            <a:picLocks noChangeAspect="1" noChangeArrowheads="1"/>
          </p:cNvPicPr>
          <p:nvPr/>
        </p:nvPicPr>
        <p:blipFill>
          <a:blip r:embed="rId2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42910" y="2500306"/>
            <a:ext cx="7572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632523"/>
                </a:solidFill>
              </a:rPr>
              <a:t>Спасибо за просмотр!</a:t>
            </a:r>
            <a:endParaRPr lang="ru-RU" sz="5400" b="1" dirty="0">
              <a:solidFill>
                <a:srgbClr val="63252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960</TotalTime>
  <Words>474</Words>
  <Application>Microsoft Office PowerPoint</Application>
  <PresentationFormat>Экран (4:3)</PresentationFormat>
  <Paragraphs>91</Paragraphs>
  <Slides>20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Gabriola</vt:lpstr>
      <vt:lpstr>Times New Roman</vt:lpstr>
      <vt:lpstr>Wingdings</vt:lpstr>
      <vt:lpstr>Тема Office</vt:lpstr>
      <vt:lpstr> 70-летию со дня образования  Городского Дома культуры Горно-Алтайска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106</cp:revision>
  <dcterms:created xsi:type="dcterms:W3CDTF">2020-08-16T03:05:06Z</dcterms:created>
  <dcterms:modified xsi:type="dcterms:W3CDTF">2020-08-18T13:02:17Z</dcterms:modified>
</cp:coreProperties>
</file>