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79" r:id="rId3"/>
    <p:sldId id="302" r:id="rId4"/>
    <p:sldId id="301" r:id="rId5"/>
    <p:sldId id="263" r:id="rId6"/>
    <p:sldId id="266" r:id="rId7"/>
    <p:sldId id="265" r:id="rId8"/>
    <p:sldId id="257" r:id="rId9"/>
    <p:sldId id="268" r:id="rId10"/>
    <p:sldId id="259" r:id="rId11"/>
    <p:sldId id="260" r:id="rId12"/>
    <p:sldId id="261" r:id="rId13"/>
    <p:sldId id="262" r:id="rId14"/>
    <p:sldId id="303" r:id="rId15"/>
    <p:sldId id="264" r:id="rId16"/>
    <p:sldId id="269" r:id="rId17"/>
    <p:sldId id="270" r:id="rId18"/>
    <p:sldId id="272" r:id="rId19"/>
    <p:sldId id="275" r:id="rId20"/>
    <p:sldId id="287" r:id="rId21"/>
    <p:sldId id="276" r:id="rId22"/>
    <p:sldId id="277" r:id="rId23"/>
    <p:sldId id="278" r:id="rId24"/>
    <p:sldId id="258" r:id="rId25"/>
    <p:sldId id="280" r:id="rId26"/>
    <p:sldId id="281" r:id="rId27"/>
    <p:sldId id="273" r:id="rId28"/>
    <p:sldId id="271" r:id="rId29"/>
    <p:sldId id="289" r:id="rId30"/>
    <p:sldId id="284" r:id="rId31"/>
    <p:sldId id="286" r:id="rId32"/>
    <p:sldId id="285" r:id="rId33"/>
    <p:sldId id="296" r:id="rId34"/>
    <p:sldId id="294" r:id="rId35"/>
    <p:sldId id="298" r:id="rId36"/>
    <p:sldId id="290" r:id="rId37"/>
    <p:sldId id="292" r:id="rId38"/>
    <p:sldId id="291" r:id="rId39"/>
    <p:sldId id="293" r:id="rId40"/>
    <p:sldId id="299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3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8" autoAdjust="0"/>
    <p:restoredTop sz="94660"/>
  </p:normalViewPr>
  <p:slideViewPr>
    <p:cSldViewPr>
      <p:cViewPr>
        <p:scale>
          <a:sx n="100" d="100"/>
          <a:sy n="100" d="100"/>
        </p:scale>
        <p:origin x="-39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67B75-3F02-4291-9EF1-4DD3C172FE8A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E7FC4-4710-4744-8A08-A6068906C8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E7FC4-4710-4744-8A08-A6068906C86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E7FC4-4710-4744-8A08-A6068906C86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E7FC4-4710-4744-8A08-A6068906C86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E4D18-3EAF-4055-9EA8-1CAF88F4AEBD}" type="datetimeFigureOut">
              <a:rPr lang="ru-RU" smtClean="0"/>
              <a:pPr/>
              <a:t>20.04.2021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05C02-24B0-471A-9877-4AFF873B82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14.png"/><Relationship Id="rId7" Type="http://schemas.openxmlformats.org/officeDocument/2006/relationships/slide" Target="slide9.xml"/><Relationship Id="rId12" Type="http://schemas.openxmlformats.org/officeDocument/2006/relationships/slide" Target="slide2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1593809222_8-p-fon-dlya-prezentatsii-kosmos-9.jpg"/>
          <p:cNvPicPr>
            <a:picLocks noChangeAspect="1" noChangeArrowheads="1"/>
          </p:cNvPicPr>
          <p:nvPr/>
        </p:nvPicPr>
        <p:blipFill>
          <a:blip r:embed="rId2" cstate="print"/>
          <a:srcRect r="2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4nppbxsto8em3wf64gy7bqsozaopbcqosdeatwcn4napbx6ozmeasegtoxeaxwcd4grpdysttxjkkebsgyogiwcm4n77bpgttxem8wcm.png"/>
          <p:cNvPicPr>
            <a:picLocks noChangeAspect="1" noChangeArrowheads="1"/>
          </p:cNvPicPr>
          <p:nvPr/>
        </p:nvPicPr>
        <p:blipFill>
          <a:blip r:embed="rId3" cstate="print"/>
          <a:srcRect r="52738"/>
          <a:stretch>
            <a:fillRect/>
          </a:stretch>
        </p:blipFill>
        <p:spPr bwMode="auto">
          <a:xfrm>
            <a:off x="1331640" y="1916832"/>
            <a:ext cx="7643834" cy="828675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4nppbxsto8em3wf64gy7bqsozaopbcqosdeatwcn4napbx6ozmeasegtoxeaxwcd4grpdysttxjkkebsgyogiwcm4n77bpgttxem8wcm.png"/>
          <p:cNvPicPr>
            <a:picLocks noChangeAspect="1" noChangeArrowheads="1"/>
          </p:cNvPicPr>
          <p:nvPr/>
        </p:nvPicPr>
        <p:blipFill>
          <a:blip r:embed="rId3" cstate="print"/>
          <a:srcRect l="47704" r="28444"/>
          <a:stretch>
            <a:fillRect/>
          </a:stretch>
        </p:blipFill>
        <p:spPr bwMode="auto">
          <a:xfrm>
            <a:off x="3275856" y="2924944"/>
            <a:ext cx="3857652" cy="828675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4nppbxsto8em3wf64gy7bqsozaopbcqosdeatwcn4napbx6ozmeasegtoxeaxwcd4grpdysttxjkkebsgyogiwcm4n77bpgttxem8wcm.png"/>
          <p:cNvPicPr>
            <a:picLocks noChangeAspect="1" noChangeArrowheads="1"/>
          </p:cNvPicPr>
          <p:nvPr/>
        </p:nvPicPr>
        <p:blipFill>
          <a:blip r:embed="rId3" cstate="print"/>
          <a:srcRect l="71556"/>
          <a:stretch>
            <a:fillRect/>
          </a:stretch>
        </p:blipFill>
        <p:spPr bwMode="auto">
          <a:xfrm>
            <a:off x="2627784" y="3861048"/>
            <a:ext cx="4600494" cy="8286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79912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Билим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технологиялардыҥ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ылына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учурлай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642918"/>
            <a:ext cx="79296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	</a:t>
            </a:r>
            <a:r>
              <a:rPr lang="ru-RU" sz="2400" b="1" dirty="0" smtClean="0">
                <a:solidFill>
                  <a:schemeClr val="bg1"/>
                </a:solidFill>
              </a:rPr>
              <a:t>СОВЕТ </a:t>
            </a:r>
            <a:r>
              <a:rPr lang="ru-RU" sz="2400" b="1" dirty="0">
                <a:solidFill>
                  <a:schemeClr val="bg1"/>
                </a:solidFill>
              </a:rPr>
              <a:t>КОСМОНАВТТАР </a:t>
            </a:r>
            <a:r>
              <a:rPr lang="ru-RU" sz="2400" b="1" dirty="0" smtClean="0">
                <a:solidFill>
                  <a:schemeClr val="bg1"/>
                </a:solidFill>
              </a:rPr>
              <a:t>УЧКАН</a:t>
            </a:r>
            <a:endParaRPr lang="ru-RU" sz="800" b="1" dirty="0" smtClean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…</a:t>
            </a:r>
            <a:r>
              <a:rPr lang="ru-RU" sz="2000" dirty="0" err="1" smtClean="0">
                <a:solidFill>
                  <a:schemeClr val="bg1"/>
                </a:solidFill>
              </a:rPr>
              <a:t>Слер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учыгар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учыгар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бистиҥ космонавттар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Ижигер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ÿрÿмеер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ырысту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болзын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Бис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ерде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слерге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сÿÿнедис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Слердиҥ керектÿ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ижигер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бÿтсин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Бистиҥ тöрöлис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ийделÿ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болзо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Ончо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кижилик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ийделÿ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болор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Слердиҥ ижигер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теҥериде бÿтсе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ерде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биске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сÿÿнчилÿ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болор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Учыгар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учыгар</a:t>
            </a:r>
            <a:r>
              <a:rPr lang="ru-RU" sz="2000" dirty="0" smtClean="0">
                <a:solidFill>
                  <a:schemeClr val="bg1"/>
                </a:solidFill>
              </a:rPr>
              <a:t>, совет </a:t>
            </a:r>
            <a:r>
              <a:rPr lang="ru-RU" sz="2000" dirty="0" err="1" smtClean="0">
                <a:solidFill>
                  <a:schemeClr val="bg1"/>
                </a:solidFill>
              </a:rPr>
              <a:t>космонавттар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Бийиктеги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ижигерде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ырысту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болыгар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Алтай </a:t>
            </a:r>
            <a:r>
              <a:rPr lang="ru-RU" sz="2000" dirty="0" err="1" smtClean="0">
                <a:solidFill>
                  <a:schemeClr val="bg1"/>
                </a:solidFill>
              </a:rPr>
              <a:t>балдар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слерге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уткуулын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ийет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Ада-энелер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балдар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слерди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кöрÿп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сÿÿнет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i="1" dirty="0">
                <a:solidFill>
                  <a:schemeClr val="bg1"/>
                </a:solidFill>
              </a:rPr>
              <a:t>// </a:t>
            </a:r>
            <a:r>
              <a:rPr lang="ru-RU" i="1" dirty="0" err="1">
                <a:solidFill>
                  <a:schemeClr val="bg1"/>
                </a:solidFill>
              </a:rPr>
              <a:t>Самык</a:t>
            </a:r>
            <a:r>
              <a:rPr lang="ru-RU" i="1" dirty="0">
                <a:solidFill>
                  <a:schemeClr val="bg1"/>
                </a:solidFill>
              </a:rPr>
              <a:t> П. </a:t>
            </a:r>
            <a:r>
              <a:rPr lang="ru-RU" i="1" dirty="0" err="1">
                <a:solidFill>
                  <a:schemeClr val="bg1"/>
                </a:solidFill>
              </a:rPr>
              <a:t>Ак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bg1"/>
                </a:solidFill>
              </a:rPr>
              <a:t>с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ÿ</a:t>
            </a:r>
            <a:r>
              <a:rPr lang="ru-RU" i="1" dirty="0" err="1" smtClean="0">
                <a:solidFill>
                  <a:schemeClr val="bg1"/>
                </a:solidFill>
              </a:rPr>
              <a:t>мерл</a:t>
            </a:r>
            <a:r>
              <a:rPr lang="en-US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ÿ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Алтайдыҥ балдары</a:t>
            </a:r>
            <a:r>
              <a:rPr lang="ru-RU" i="1" dirty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i="1" dirty="0">
                <a:solidFill>
                  <a:schemeClr val="bg1"/>
                </a:solidFill>
              </a:rPr>
              <a:t>– Горно-Алтайск, 1986. – С. 9.</a:t>
            </a:r>
            <a:endParaRPr lang="ru-RU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3714744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Admin\Рабочий стол\1593809189_9-p-fon-dlya-prezentatsii-kosmos-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4282" y="1928802"/>
            <a:ext cx="4572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…Алтай космонавт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Санай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Ракетазыныҥ парашюдин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			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ачып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Космостоҥ т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уртына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			   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ж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Балдар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олдо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космонавтты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уткыйт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Ӧр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к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рип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айкаарга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			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тургылайт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Кем де космонавтка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чечек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берди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29124" y="1785926"/>
            <a:ext cx="428628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Алтай космонавт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Санай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айтты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г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балдар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Мен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аҥыскан учкам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ченелтел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учуш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болгон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Эртен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мен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слерди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Ончогорды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учурарым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Бис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айга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планеталарга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ылдыстарга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барарыс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//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Самык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П.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</a:t>
            </a:r>
            <a:r>
              <a:rPr lang="ru-RU" i="1" dirty="0" err="1" smtClean="0">
                <a:solidFill>
                  <a:schemeClr val="bg1"/>
                </a:solidFill>
              </a:rPr>
              <a:t>ÿ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мерл</a:t>
            </a:r>
            <a:r>
              <a:rPr lang="ru-RU" i="1" dirty="0" err="1" smtClean="0">
                <a:solidFill>
                  <a:schemeClr val="bg1"/>
                </a:solidFill>
              </a:rPr>
              <a:t>ÿ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Алтайдыҥ балдары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 – </a:t>
            </a:r>
          </a:p>
          <a:p>
            <a:pPr lvl="0"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Горно-Алтайск, 1986. – С. 10-12.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85984" y="92867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АЛТАЙ КОСМОНАВТ САНАЙ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rId2" action="ppaction://hlinksldjump"/>
          </p:cNvPr>
          <p:cNvSpPr/>
          <p:nvPr/>
        </p:nvSpPr>
        <p:spPr>
          <a:xfrm>
            <a:off x="3786182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42860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1357298"/>
            <a:ext cx="392909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Эҥирги теҥериде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Муҥ чолмондор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–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ерди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эбиреде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2000" dirty="0" err="1" smtClean="0">
                <a:solidFill>
                  <a:schemeClr val="bg1"/>
                </a:solidFill>
              </a:rPr>
              <a:t>ÿ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мен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оттор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Олордыҥ кезиги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Кенейте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Кезиги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дезе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Кайдаар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да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Нениҥ учун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ылдыстар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учат?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Недеҥ чочып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Олор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качат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Учкан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–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деп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Айса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–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Спутник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эмес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00562" y="1357298"/>
            <a:ext cx="435768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Анайып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орчылаҥ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Кереби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де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Комета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чылап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Чийилип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калат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Оныҥ ичинде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Космонавт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отурат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Керебин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ичкери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апарат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К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л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ылдыстар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2000" dirty="0" err="1" smtClean="0">
                <a:solidFill>
                  <a:schemeClr val="bg1"/>
                </a:solidFill>
              </a:rPr>
              <a:t>ö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листеҥ учкулайт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Теҥеридеҥ биске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Эзенин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ийгилейт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// Кошев К.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Туулар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сайын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туралар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– Горно-Алтайск, 1976. – С. 3.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14480" y="642918"/>
            <a:ext cx="5357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НЕНИҤ УЧУН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J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ЫЛДЫСТАР УЧАТ?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6215074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2285992"/>
            <a:ext cx="40719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Мениҥ </a:t>
            </a:r>
            <a:r>
              <a:rPr lang="ru-RU" sz="2000" dirty="0" err="1">
                <a:solidFill>
                  <a:schemeClr val="bg1"/>
                </a:solidFill>
              </a:rPr>
              <a:t>орооным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айым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Тöрöлим</a:t>
            </a:r>
            <a:r>
              <a:rPr lang="ru-RU" sz="2000" dirty="0">
                <a:solidFill>
                  <a:schemeClr val="bg1"/>
                </a:solidFill>
              </a:rPr>
              <a:t> –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Телекейдиҥ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аркыны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Амыр-энчÿниҥ куйагы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Бÿгÿн</a:t>
            </a:r>
            <a:r>
              <a:rPr lang="ru-RU" sz="2000" dirty="0">
                <a:solidFill>
                  <a:schemeClr val="bg1"/>
                </a:solidFill>
              </a:rPr>
              <a:t> база </a:t>
            </a:r>
            <a:r>
              <a:rPr lang="ru-RU" sz="2000" dirty="0" err="1" smtClean="0">
                <a:solidFill>
                  <a:schemeClr val="bg1"/>
                </a:solidFill>
              </a:rPr>
              <a:t>ла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сениҥ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		  </a:t>
            </a:r>
            <a:r>
              <a:rPr lang="ru-RU" sz="2000" dirty="0" err="1" smtClean="0">
                <a:solidFill>
                  <a:schemeClr val="bg1"/>
                </a:solidFill>
              </a:rPr>
              <a:t>баатырларыҥ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ер-энени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эбире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кайыйт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«</a:t>
            </a:r>
            <a:r>
              <a:rPr lang="ru-RU" sz="2000" dirty="0" err="1">
                <a:solidFill>
                  <a:schemeClr val="bg1"/>
                </a:solidFill>
              </a:rPr>
              <a:t>Слер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ак-айаста</a:t>
            </a:r>
            <a:r>
              <a:rPr lang="ru-RU" sz="2000" dirty="0">
                <a:solidFill>
                  <a:schemeClr val="bg1"/>
                </a:solidFill>
              </a:rPr>
              <a:t>!» – 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Сÿÿнчилÿ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базадым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285992"/>
            <a:ext cx="407196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ÿрегим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кööрöйт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«</a:t>
            </a:r>
            <a:r>
              <a:rPr lang="ru-RU" sz="2000" dirty="0" err="1">
                <a:solidFill>
                  <a:schemeClr val="bg1"/>
                </a:solidFill>
              </a:rPr>
              <a:t>Кандый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акшы</a:t>
            </a:r>
            <a:r>
              <a:rPr lang="ru-RU" sz="2000" dirty="0">
                <a:solidFill>
                  <a:schemeClr val="bg1"/>
                </a:solidFill>
              </a:rPr>
              <a:t>!»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Учарга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тургамдый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Öкпööрип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тынадым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«</a:t>
            </a:r>
            <a:r>
              <a:rPr lang="ru-RU" sz="2000" dirty="0" err="1">
                <a:solidFill>
                  <a:schemeClr val="bg1"/>
                </a:solidFill>
              </a:rPr>
              <a:t>Востоктор</a:t>
            </a:r>
            <a:r>
              <a:rPr lang="ru-RU" sz="2000" dirty="0">
                <a:solidFill>
                  <a:schemeClr val="bg1"/>
                </a:solidFill>
              </a:rPr>
              <a:t>» </a:t>
            </a:r>
            <a:r>
              <a:rPr lang="ru-RU" sz="2000" dirty="0" err="1">
                <a:solidFill>
                  <a:schemeClr val="bg1"/>
                </a:solidFill>
              </a:rPr>
              <a:t>кöптöзин</a:t>
            </a:r>
            <a:r>
              <a:rPr lang="ru-RU" sz="2000" dirty="0">
                <a:solidFill>
                  <a:schemeClr val="bg1"/>
                </a:solidFill>
              </a:rPr>
              <a:t> –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Албатымныҥ ийдези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dirty="0" err="1">
                <a:solidFill>
                  <a:schemeClr val="bg1"/>
                </a:solidFill>
              </a:rPr>
              <a:t>Космонавттар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öссин</a:t>
            </a:r>
            <a:r>
              <a:rPr lang="ru-RU" sz="2000" dirty="0">
                <a:solidFill>
                  <a:schemeClr val="bg1"/>
                </a:solidFill>
              </a:rPr>
              <a:t> –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Коммунизм </a:t>
            </a:r>
            <a:r>
              <a:rPr lang="ru-RU" sz="2000" dirty="0" err="1">
                <a:solidFill>
                  <a:schemeClr val="bg1"/>
                </a:solidFill>
              </a:rPr>
              <a:t>улузы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//  </a:t>
            </a:r>
            <a:r>
              <a:rPr lang="ru-RU" i="1" dirty="0" err="1" smtClean="0">
                <a:solidFill>
                  <a:schemeClr val="bg1"/>
                </a:solidFill>
              </a:rPr>
              <a:t>Табакова</a:t>
            </a:r>
            <a:r>
              <a:rPr lang="ru-RU" i="1" dirty="0" smtClean="0">
                <a:solidFill>
                  <a:schemeClr val="bg1"/>
                </a:solidFill>
              </a:rPr>
              <a:t> З. И. </a:t>
            </a:r>
            <a:r>
              <a:rPr lang="ru-RU" i="1" dirty="0" err="1" smtClean="0">
                <a:solidFill>
                  <a:schemeClr val="bg1"/>
                </a:solidFill>
              </a:rPr>
              <a:t>Тöрöл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сöс</a:t>
            </a:r>
            <a:r>
              <a:rPr lang="ru-RU" i="1" dirty="0">
                <a:solidFill>
                  <a:schemeClr val="bg1"/>
                </a:solidFill>
              </a:rPr>
              <a:t>: 3 </a:t>
            </a:r>
            <a:r>
              <a:rPr lang="ru-RU" i="1" dirty="0" err="1">
                <a:solidFill>
                  <a:schemeClr val="bg1"/>
                </a:solidFill>
              </a:rPr>
              <a:t>кл</a:t>
            </a:r>
            <a:r>
              <a:rPr lang="ru-RU" i="1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– </a:t>
            </a:r>
            <a:r>
              <a:rPr lang="ru-RU" i="1" dirty="0">
                <a:solidFill>
                  <a:schemeClr val="bg1"/>
                </a:solidFill>
              </a:rPr>
              <a:t>Горно-Алтайск, 1983. – С. 198.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174" y="1357298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КОСМОСТО  </a:t>
            </a:r>
            <a:r>
              <a:rPr lang="en-US" sz="2400" b="1" dirty="0">
                <a:solidFill>
                  <a:schemeClr val="bg1"/>
                </a:solidFill>
              </a:rPr>
              <a:t>J</a:t>
            </a:r>
            <a:r>
              <a:rPr lang="ru-RU" sz="2400" b="1" dirty="0" smtClean="0">
                <a:solidFill>
                  <a:schemeClr val="bg1"/>
                </a:solidFill>
              </a:rPr>
              <a:t>ОРЫКТАЙТ </a:t>
            </a:r>
          </a:p>
          <a:p>
            <a:r>
              <a:rPr lang="ru-RU" sz="2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6512" y="571480"/>
            <a:ext cx="178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bg1"/>
                </a:solidFill>
              </a:rPr>
              <a:t>В. </a:t>
            </a:r>
            <a:r>
              <a:rPr lang="ru-RU" sz="2000" i="1" dirty="0" err="1" smtClean="0">
                <a:solidFill>
                  <a:schemeClr val="bg1"/>
                </a:solidFill>
              </a:rPr>
              <a:t>Бадакин</a:t>
            </a:r>
            <a:endParaRPr lang="ru-RU" sz="2000" i="1" dirty="0" smtClean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4500562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1772816"/>
            <a:ext cx="7200800" cy="455219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Суркураган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туу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</a:t>
            </a:r>
            <a:r>
              <a:rPr lang="ru-RU" dirty="0" err="1" smtClean="0">
                <a:solidFill>
                  <a:schemeClr val="bg1"/>
                </a:solidFill>
              </a:rPr>
              <a:t>адазын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Ойгор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космонавттарга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ийедим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Ару </a:t>
            </a:r>
            <a:r>
              <a:rPr lang="ru-RU" dirty="0" err="1" smtClean="0">
                <a:solidFill>
                  <a:schemeClr val="bg1"/>
                </a:solidFill>
              </a:rPr>
              <a:t>суудый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санаазын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Кожоҥдо чÿмдеп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койодым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Болот </a:t>
            </a:r>
            <a:r>
              <a:rPr lang="en-US" dirty="0" smtClean="0">
                <a:solidFill>
                  <a:schemeClr val="bg1"/>
                </a:solidFill>
              </a:rPr>
              <a:t>j</a:t>
            </a:r>
            <a:r>
              <a:rPr lang="ru-RU" dirty="0" err="1" smtClean="0">
                <a:solidFill>
                  <a:schemeClr val="bg1"/>
                </a:solidFill>
              </a:rPr>
              <a:t>ÿректÿ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карындаштар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Алтайга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келзе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кÿндÿлеерим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</a:t>
            </a:r>
            <a:r>
              <a:rPr lang="ru-RU" dirty="0" err="1" smtClean="0">
                <a:solidFill>
                  <a:schemeClr val="bg1"/>
                </a:solidFill>
              </a:rPr>
              <a:t>алтанбас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ийделÿ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баатырлар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Айылдаза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баркы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кöдÿрерим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Мактап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айткан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кожоҥло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Карындаштык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каҥза азарым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Атту-чуулу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</a:t>
            </a:r>
            <a:r>
              <a:rPr lang="ru-RU" dirty="0" err="1" smtClean="0">
                <a:solidFill>
                  <a:schemeClr val="bg1"/>
                </a:solidFill>
              </a:rPr>
              <a:t>онымла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Аргымак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артыгын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сыйлаарым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// </a:t>
            </a:r>
            <a:r>
              <a:rPr lang="ru-RU" i="1" dirty="0" err="1" smtClean="0">
                <a:solidFill>
                  <a:schemeClr val="bg1"/>
                </a:solidFill>
              </a:rPr>
              <a:t>Алтайдыҥ Чолмоны</a:t>
            </a:r>
            <a:r>
              <a:rPr lang="ru-RU" i="1" dirty="0" smtClean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– 1962. – 7 апр. – С. 4.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76470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КОСМОНАВТТАРГА</a:t>
            </a:r>
            <a:endParaRPr lang="ru-RU" dirty="0" smtClean="0">
              <a:solidFill>
                <a:schemeClr val="bg1"/>
              </a:solidFill>
            </a:endParaRPr>
          </a:p>
          <a:p>
            <a:pPr lvl="3" algn="ctr"/>
            <a:r>
              <a:rPr lang="ru-RU" i="1" dirty="0" smtClean="0"/>
              <a:t>	</a:t>
            </a:r>
            <a:r>
              <a:rPr lang="ru-RU" i="1" dirty="0" smtClean="0">
                <a:solidFill>
                  <a:schemeClr val="bg1"/>
                </a:solidFill>
              </a:rPr>
              <a:t>		</a:t>
            </a:r>
            <a:r>
              <a:rPr lang="ru-RU" b="1" i="1" dirty="0" err="1" smtClean="0">
                <a:solidFill>
                  <a:schemeClr val="bg1"/>
                </a:solidFill>
              </a:rPr>
              <a:t>А.Саруева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3995936" y="551723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643050"/>
            <a:ext cx="36433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000" dirty="0" smtClean="0">
                <a:solidFill>
                  <a:schemeClr val="bg1"/>
                </a:solidFill>
              </a:rPr>
              <a:t>СССР-де </a:t>
            </a:r>
            <a:r>
              <a:rPr lang="ru-RU" sz="2000" dirty="0" err="1">
                <a:solidFill>
                  <a:schemeClr val="bg1"/>
                </a:solidFill>
              </a:rPr>
              <a:t>эткен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планетага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ÿрегимнеҥ келген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кожоҥым.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Тöрöлим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бÿдÿрген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ракетага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Кÿнле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кожо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уткуулым</a:t>
            </a:r>
            <a:r>
              <a:rPr lang="ru-RU" sz="2000" dirty="0">
                <a:solidFill>
                  <a:schemeClr val="bg1"/>
                </a:solidFill>
              </a:rPr>
              <a:t>!</a:t>
            </a:r>
          </a:p>
          <a:p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ердиҥ кадын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октый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öдÿп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Айга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етти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ылдызыбыс</a:t>
            </a:r>
            <a:r>
              <a:rPr lang="ru-RU" sz="2000" dirty="0">
                <a:solidFill>
                  <a:schemeClr val="bg1"/>
                </a:solidFill>
              </a:rPr>
              <a:t>;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Айды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шиҥдеп карап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кöрÿп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Кÿн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аар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болды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чолмоныс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Тууган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тöрöлине</a:t>
            </a:r>
            <a:r>
              <a:rPr lang="ru-RU" sz="2000" dirty="0" smtClean="0">
                <a:solidFill>
                  <a:schemeClr val="bg1"/>
                </a:solidFill>
              </a:rPr>
              <a:t> 		   	      </a:t>
            </a:r>
            <a:r>
              <a:rPr lang="ru-RU" sz="2000" dirty="0" err="1" smtClean="0">
                <a:solidFill>
                  <a:schemeClr val="bg1"/>
                </a:solidFill>
              </a:rPr>
              <a:t>кÿлÿмзирейле</a:t>
            </a:r>
            <a:r>
              <a:rPr lang="ru-RU" sz="20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Кейи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ок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кеенде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ракетабыс</a:t>
            </a:r>
            <a:r>
              <a:rPr lang="ru-RU" sz="2000" dirty="0" smtClean="0">
                <a:solidFill>
                  <a:schemeClr val="bg1"/>
                </a:solidFill>
              </a:rPr>
              <a:t>!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190" y="1714488"/>
            <a:ext cx="400052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ерине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амыр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кÿÿнзейле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Кÿн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билезине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кирди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Бÿгÿн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кеберкек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Алтайым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Орооныла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кожо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сÿÿнет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>
                <a:solidFill>
                  <a:schemeClr val="bg1"/>
                </a:solidFill>
              </a:rPr>
              <a:t>Коммунист </a:t>
            </a:r>
            <a:r>
              <a:rPr lang="ru-RU" sz="2000" dirty="0" err="1">
                <a:solidFill>
                  <a:schemeClr val="bg1"/>
                </a:solidFill>
              </a:rPr>
              <a:t>иштÿ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Алтайым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Ракета </a:t>
            </a:r>
            <a:r>
              <a:rPr lang="ru-RU" sz="2000" dirty="0" err="1">
                <a:solidFill>
                  <a:schemeClr val="bg1"/>
                </a:solidFill>
              </a:rPr>
              <a:t>бÿдÿргендерди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			                   </a:t>
            </a:r>
            <a:r>
              <a:rPr lang="ru-RU" sz="2000" dirty="0" err="1" smtClean="0">
                <a:solidFill>
                  <a:schemeClr val="bg1"/>
                </a:solidFill>
              </a:rPr>
              <a:t>кÿндÿлейт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Ойгор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бистиҥ ученыйлар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Ӱргÿл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иге </a:t>
            </a:r>
            <a:r>
              <a:rPr lang="ru-RU" sz="2000" dirty="0" err="1">
                <a:solidFill>
                  <a:schemeClr val="bg1"/>
                </a:solidFill>
              </a:rPr>
              <a:t>макталзын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Омок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бистиҥ ишмекчилерге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Чактаҥ-чакка </a:t>
            </a:r>
            <a:r>
              <a:rPr lang="ru-RU" sz="2000" dirty="0">
                <a:solidFill>
                  <a:schemeClr val="bg1"/>
                </a:solidFill>
              </a:rPr>
              <a:t>мак </a:t>
            </a:r>
            <a:r>
              <a:rPr lang="ru-RU" sz="2000" dirty="0" err="1">
                <a:solidFill>
                  <a:schemeClr val="bg1"/>
                </a:solidFill>
              </a:rPr>
              <a:t>болзын</a:t>
            </a:r>
            <a:r>
              <a:rPr lang="ru-RU" sz="2000" dirty="0">
                <a:solidFill>
                  <a:schemeClr val="bg1"/>
                </a:solidFill>
              </a:rPr>
              <a:t>!</a:t>
            </a:r>
          </a:p>
          <a:p>
            <a:endParaRPr lang="ru-RU" i="1" dirty="0" smtClean="0">
              <a:solidFill>
                <a:schemeClr val="bg1"/>
              </a:solidFill>
            </a:endParaRP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// </a:t>
            </a:r>
            <a:r>
              <a:rPr lang="ru-RU" i="1" dirty="0">
                <a:solidFill>
                  <a:schemeClr val="bg1"/>
                </a:solidFill>
              </a:rPr>
              <a:t>Саруева А. </a:t>
            </a:r>
            <a:r>
              <a:rPr lang="ru-RU" i="1" dirty="0" err="1">
                <a:solidFill>
                  <a:schemeClr val="bg1"/>
                </a:solidFill>
              </a:rPr>
              <a:t>Сырга</a:t>
            </a:r>
            <a:r>
              <a:rPr lang="ru-RU" i="1" dirty="0">
                <a:solidFill>
                  <a:schemeClr val="bg1"/>
                </a:solidFill>
              </a:rPr>
              <a:t>. – </a:t>
            </a:r>
            <a:endParaRPr lang="ru-RU" i="1" dirty="0" smtClean="0">
              <a:solidFill>
                <a:schemeClr val="bg1"/>
              </a:solidFill>
            </a:endParaRP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>Горно-Алтайск</a:t>
            </a:r>
            <a:r>
              <a:rPr lang="ru-RU" i="1" dirty="0">
                <a:solidFill>
                  <a:schemeClr val="bg1"/>
                </a:solidFill>
              </a:rPr>
              <a:t>, 1960. – С. 48-49.</a:t>
            </a:r>
          </a:p>
          <a:p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714356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«ПЛАНЕТАГА»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Стрелка влево 5">
            <a:hlinkClick r:id="rId3" action="ppaction://hlinksldjump"/>
          </p:cNvPr>
          <p:cNvSpPr/>
          <p:nvPr/>
        </p:nvSpPr>
        <p:spPr>
          <a:xfrm>
            <a:off x="3714744" y="6143644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357166"/>
            <a:ext cx="8786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400" i="1" dirty="0" err="1" smtClean="0">
                <a:solidFill>
                  <a:srgbClr val="FFE9A3"/>
                </a:solidFill>
              </a:rPr>
              <a:t>Космосты</a:t>
            </a:r>
            <a:r>
              <a:rPr lang="ru-RU" sz="2400" i="1" dirty="0" smtClean="0">
                <a:solidFill>
                  <a:srgbClr val="FFE9A3"/>
                </a:solidFill>
              </a:rPr>
              <a:t> </a:t>
            </a:r>
            <a:r>
              <a:rPr lang="ru-RU" sz="2400" i="1" dirty="0" err="1" smtClean="0">
                <a:solidFill>
                  <a:srgbClr val="FFE9A3"/>
                </a:solidFill>
              </a:rPr>
              <a:t>бактырганыныҥ шылтуузында</a:t>
            </a:r>
            <a:r>
              <a:rPr lang="ru-RU" sz="2400" i="1" dirty="0" smtClean="0">
                <a:solidFill>
                  <a:srgbClr val="FFE9A3"/>
                </a:solidFill>
              </a:rPr>
              <a:t> </a:t>
            </a:r>
            <a:r>
              <a:rPr lang="ru-RU" sz="2400" i="1" dirty="0" err="1" smtClean="0">
                <a:solidFill>
                  <a:srgbClr val="FFE9A3"/>
                </a:solidFill>
              </a:rPr>
              <a:t>алтай</a:t>
            </a:r>
            <a:r>
              <a:rPr lang="ru-RU" sz="2400" i="1" dirty="0" smtClean="0">
                <a:solidFill>
                  <a:srgbClr val="FFE9A3"/>
                </a:solidFill>
              </a:rPr>
              <a:t> </a:t>
            </a:r>
            <a:r>
              <a:rPr lang="ru-RU" sz="2400" i="1" dirty="0" err="1" smtClean="0">
                <a:solidFill>
                  <a:srgbClr val="FFE9A3"/>
                </a:solidFill>
              </a:rPr>
              <a:t>албатыныҥ тилине</a:t>
            </a:r>
            <a:r>
              <a:rPr lang="ru-RU" sz="2400" i="1" dirty="0" smtClean="0">
                <a:solidFill>
                  <a:srgbClr val="FFE9A3"/>
                </a:solidFill>
              </a:rPr>
              <a:t> </a:t>
            </a:r>
            <a:r>
              <a:rPr lang="ru-RU" sz="2400" i="1" dirty="0" err="1" smtClean="0">
                <a:solidFill>
                  <a:srgbClr val="FFE9A3"/>
                </a:solidFill>
              </a:rPr>
              <a:t>табышкактар</a:t>
            </a:r>
            <a:r>
              <a:rPr lang="ru-RU" sz="2400" i="1" dirty="0" smtClean="0">
                <a:solidFill>
                  <a:srgbClr val="FFE9A3"/>
                </a:solidFill>
              </a:rPr>
              <a:t> база </a:t>
            </a:r>
            <a:r>
              <a:rPr lang="ru-RU" sz="2400" i="1" dirty="0" err="1" smtClean="0">
                <a:solidFill>
                  <a:srgbClr val="FFE9A3"/>
                </a:solidFill>
              </a:rPr>
              <a:t>кожулган</a:t>
            </a:r>
            <a:r>
              <a:rPr lang="ru-RU" sz="2400" i="1" dirty="0" smtClean="0">
                <a:solidFill>
                  <a:srgbClr val="FFE9A3"/>
                </a:solidFill>
              </a:rPr>
              <a:t>.</a:t>
            </a:r>
            <a:endParaRPr lang="ru-RU" sz="2000" i="1" dirty="0" smtClean="0">
              <a:solidFill>
                <a:srgbClr val="FFE9A3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928802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Теҥериде темир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ылдыс</a:t>
            </a:r>
            <a:r>
              <a:rPr lang="ru-RU" b="1" dirty="0" smtClean="0">
                <a:solidFill>
                  <a:schemeClr val="bg1"/>
                </a:solidFill>
              </a:rPr>
              <a:t> учат.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		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i="1" dirty="0" smtClean="0">
                <a:solidFill>
                  <a:schemeClr val="bg1"/>
                </a:solidFill>
              </a:rPr>
              <a:t>(Спутник)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377733">
            <a:off x="4929190" y="1857364"/>
            <a:ext cx="392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Тÿнде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тöгÿлип</a:t>
            </a:r>
            <a:r>
              <a:rPr lang="ru-RU" b="1" dirty="0" smtClean="0">
                <a:solidFill>
                  <a:schemeClr val="bg1"/>
                </a:solidFill>
              </a:rPr>
              <a:t> калган </a:t>
            </a:r>
            <a:r>
              <a:rPr lang="ru-RU" b="1" dirty="0" err="1" smtClean="0">
                <a:solidFill>
                  <a:schemeClr val="bg1"/>
                </a:solidFill>
              </a:rPr>
              <a:t>аш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smtClean="0">
                <a:solidFill>
                  <a:schemeClr val="bg1"/>
                </a:solidFill>
              </a:rPr>
              <a:t>адат,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Эртен</a:t>
            </a:r>
            <a:r>
              <a:rPr lang="ru-RU" b="1" dirty="0" smtClean="0">
                <a:solidFill>
                  <a:schemeClr val="bg1"/>
                </a:solidFill>
              </a:rPr>
              <a:t> тура </a:t>
            </a:r>
            <a:r>
              <a:rPr lang="ru-RU" b="1" dirty="0" err="1" smtClean="0">
                <a:solidFill>
                  <a:schemeClr val="bg1"/>
                </a:solidFill>
              </a:rPr>
              <a:t>кöрÿп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ийзеҥ </a:t>
            </a:r>
            <a:r>
              <a:rPr lang="ru-RU" b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Эш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неме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ок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</a:t>
            </a:r>
            <a:r>
              <a:rPr lang="ru-RU" i="1" dirty="0" smtClean="0">
                <a:solidFill>
                  <a:schemeClr val="bg1"/>
                </a:solidFill>
              </a:rPr>
              <a:t>(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err="1" smtClean="0">
                <a:solidFill>
                  <a:schemeClr val="bg1"/>
                </a:solidFill>
              </a:rPr>
              <a:t>ылдыстар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 rot="324296">
            <a:off x="5286380" y="3786190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Алтын </a:t>
            </a:r>
            <a:r>
              <a:rPr lang="ru-RU" b="1" dirty="0" err="1" smtClean="0">
                <a:solidFill>
                  <a:schemeClr val="bg1"/>
                </a:solidFill>
              </a:rPr>
              <a:t>ээр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кажыла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Токым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термезиле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Болчок</a:t>
            </a:r>
            <a:r>
              <a:rPr lang="ru-RU" b="1" dirty="0" smtClean="0">
                <a:solidFill>
                  <a:schemeClr val="bg1"/>
                </a:solidFill>
              </a:rPr>
              <a:t> кара </a:t>
            </a:r>
            <a:r>
              <a:rPr lang="ru-RU" b="1" dirty="0" err="1" smtClean="0">
                <a:solidFill>
                  <a:schemeClr val="bg1"/>
                </a:solidFill>
              </a:rPr>
              <a:t>бууралу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Тоолоп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болбос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торбокту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Ээлеп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болбос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эҥкендÿ.</a:t>
            </a:r>
            <a:endParaRPr lang="ru-RU" b="1" dirty="0" smtClean="0">
              <a:solidFill>
                <a:schemeClr val="bg1"/>
              </a:solidFill>
            </a:endParaRPr>
          </a:p>
          <a:p>
            <a:pPr algn="r"/>
            <a:r>
              <a:rPr lang="ru-RU" b="1" i="1" dirty="0" smtClean="0">
                <a:solidFill>
                  <a:schemeClr val="bg1"/>
                </a:solidFill>
              </a:rPr>
              <a:t>	</a:t>
            </a:r>
            <a:r>
              <a:rPr lang="ru-RU" i="1" dirty="0" smtClean="0">
                <a:solidFill>
                  <a:schemeClr val="bg1"/>
                </a:solidFill>
              </a:rPr>
              <a:t>(Ай, </a:t>
            </a:r>
            <a:r>
              <a:rPr lang="ru-RU" i="1" dirty="0" err="1" smtClean="0">
                <a:solidFill>
                  <a:schemeClr val="bg1"/>
                </a:solidFill>
              </a:rPr>
              <a:t>кÿн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тÿн</a:t>
            </a:r>
            <a:r>
              <a:rPr lang="ru-RU" i="1" dirty="0" smtClean="0">
                <a:solidFill>
                  <a:schemeClr val="bg1"/>
                </a:solidFill>
              </a:rPr>
              <a:t>, 		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err="1" smtClean="0">
                <a:solidFill>
                  <a:schemeClr val="bg1"/>
                </a:solidFill>
              </a:rPr>
              <a:t>ылдыстар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теҥери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21332912">
            <a:off x="500034" y="5143512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иги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ок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торко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Тизÿзи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ок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smtClean="0">
                <a:solidFill>
                  <a:schemeClr val="bg1"/>
                </a:solidFill>
              </a:rPr>
              <a:t>ин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smtClean="0">
                <a:solidFill>
                  <a:schemeClr val="bg1"/>
                </a:solidFill>
              </a:rPr>
              <a:t>и.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</a:t>
            </a:r>
            <a:r>
              <a:rPr lang="ru-RU" i="1" dirty="0" err="1" smtClean="0">
                <a:solidFill>
                  <a:schemeClr val="bg1"/>
                </a:solidFill>
              </a:rPr>
              <a:t>(Теҥери ле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err="1" smtClean="0">
                <a:solidFill>
                  <a:schemeClr val="bg1"/>
                </a:solidFill>
              </a:rPr>
              <a:t>ылдыстар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21276594">
            <a:off x="476129" y="3257054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Болчок</a:t>
            </a:r>
            <a:r>
              <a:rPr lang="ru-RU" b="1" dirty="0" smtClean="0">
                <a:solidFill>
                  <a:schemeClr val="bg1"/>
                </a:solidFill>
              </a:rPr>
              <a:t> карам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етпес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ерге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Бойым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эткен</a:t>
            </a:r>
            <a:r>
              <a:rPr lang="ru-RU" b="1" dirty="0" smtClean="0">
                <a:solidFill>
                  <a:schemeClr val="bg1"/>
                </a:solidFill>
              </a:rPr>
              <a:t> куш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етти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	</a:t>
            </a:r>
            <a:r>
              <a:rPr lang="ru-RU" i="1" dirty="0" smtClean="0">
                <a:solidFill>
                  <a:schemeClr val="bg1"/>
                </a:solidFill>
              </a:rPr>
              <a:t>(</a:t>
            </a:r>
            <a:r>
              <a:rPr lang="ru-RU" i="1" dirty="0" err="1" smtClean="0">
                <a:solidFill>
                  <a:schemeClr val="bg1"/>
                </a:solidFill>
              </a:rPr>
              <a:t>Кöс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лö</a:t>
            </a:r>
            <a:r>
              <a:rPr lang="ru-RU" i="1" dirty="0" smtClean="0">
                <a:solidFill>
                  <a:schemeClr val="bg1"/>
                </a:solidFill>
              </a:rPr>
              <a:t> космический </a:t>
            </a:r>
            <a:r>
              <a:rPr lang="ru-RU" i="1" dirty="0" err="1" smtClean="0">
                <a:solidFill>
                  <a:schemeClr val="bg1"/>
                </a:solidFill>
              </a:rPr>
              <a:t>кереп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4714876" y="6072206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71435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Мöҥÿн ат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талайла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маҥтады,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Буды </a:t>
            </a:r>
            <a:r>
              <a:rPr lang="ru-RU" b="1" dirty="0" err="1" smtClean="0">
                <a:solidFill>
                  <a:schemeClr val="bg1"/>
                </a:solidFill>
              </a:rPr>
              <a:t>оныҥ сууланбады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	</a:t>
            </a:r>
            <a:r>
              <a:rPr lang="ru-RU" i="1" dirty="0" smtClean="0">
                <a:solidFill>
                  <a:schemeClr val="bg1"/>
                </a:solidFill>
              </a:rPr>
              <a:t>(Ай </a:t>
            </a:r>
            <a:r>
              <a:rPr lang="ru-RU" i="1" dirty="0" err="1" smtClean="0">
                <a:solidFill>
                  <a:schemeClr val="bg1"/>
                </a:solidFill>
              </a:rPr>
              <a:t>ла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теҥери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063797">
            <a:off x="639554" y="2386218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Кöрзöм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кöрзöм</a:t>
            </a:r>
            <a:r>
              <a:rPr lang="ru-RU" b="1" dirty="0" smtClean="0">
                <a:solidFill>
                  <a:schemeClr val="bg1"/>
                </a:solidFill>
              </a:rPr>
              <a:t> – </a:t>
            </a:r>
            <a:r>
              <a:rPr lang="ru-RU" b="1" dirty="0" err="1" smtClean="0">
                <a:solidFill>
                  <a:schemeClr val="bg1"/>
                </a:solidFill>
              </a:rPr>
              <a:t>кöс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етпес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Бассам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бассам</a:t>
            </a:r>
            <a:r>
              <a:rPr lang="ru-RU" b="1" dirty="0" smtClean="0">
                <a:solidFill>
                  <a:schemeClr val="bg1"/>
                </a:solidFill>
              </a:rPr>
              <a:t> – бут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етпес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	</a:t>
            </a:r>
            <a:r>
              <a:rPr lang="ru-RU" i="1" dirty="0" err="1" smtClean="0">
                <a:solidFill>
                  <a:schemeClr val="bg1"/>
                </a:solidFill>
              </a:rPr>
              <a:t>(Теҥери ле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smtClean="0">
                <a:solidFill>
                  <a:schemeClr val="bg1"/>
                </a:solidFill>
              </a:rPr>
              <a:t>ер)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3570" y="2643182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Тÿн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болзо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кöзин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умат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Тÿш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болзо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кöзин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ачат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	</a:t>
            </a:r>
            <a:r>
              <a:rPr lang="ru-RU" i="1" dirty="0" smtClean="0">
                <a:solidFill>
                  <a:schemeClr val="bg1"/>
                </a:solidFill>
              </a:rPr>
              <a:t>(</a:t>
            </a:r>
            <a:r>
              <a:rPr lang="ru-RU" i="1" dirty="0" err="1" smtClean="0">
                <a:solidFill>
                  <a:schemeClr val="bg1"/>
                </a:solidFill>
              </a:rPr>
              <a:t>Кÿн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72" y="4357694"/>
            <a:ext cx="3214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Бир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мынчачак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немечек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Ыраак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ерде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суркурайт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	</a:t>
            </a:r>
            <a:r>
              <a:rPr lang="ru-RU" i="1" dirty="0" smtClean="0">
                <a:solidFill>
                  <a:schemeClr val="bg1"/>
                </a:solidFill>
              </a:rPr>
              <a:t>(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err="1" smtClean="0">
                <a:solidFill>
                  <a:schemeClr val="bg1"/>
                </a:solidFill>
              </a:rPr>
              <a:t>ылдыс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 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345902">
            <a:off x="5643570" y="4643446"/>
            <a:ext cx="2643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Тÿби</a:t>
            </a:r>
            <a:r>
              <a:rPr lang="ru-RU" b="1" dirty="0" smtClean="0">
                <a:solidFill>
                  <a:schemeClr val="bg1"/>
                </a:solidFill>
              </a:rPr>
              <a:t> де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ок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Учы</a:t>
            </a:r>
            <a:r>
              <a:rPr lang="ru-RU" b="1" dirty="0" smtClean="0">
                <a:solidFill>
                  <a:schemeClr val="bg1"/>
                </a:solidFill>
              </a:rPr>
              <a:t> да </a:t>
            </a:r>
            <a:r>
              <a:rPr lang="en-US" b="1" dirty="0" smtClean="0">
                <a:solidFill>
                  <a:schemeClr val="bg1"/>
                </a:solidFill>
              </a:rPr>
              <a:t>j</a:t>
            </a:r>
            <a:r>
              <a:rPr lang="ru-RU" b="1" dirty="0" err="1" smtClean="0">
                <a:solidFill>
                  <a:schemeClr val="bg1"/>
                </a:solidFill>
              </a:rPr>
              <a:t>ок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Кöк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талай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</a:t>
            </a:r>
            <a:r>
              <a:rPr lang="ru-RU" i="1" dirty="0" err="1" smtClean="0">
                <a:solidFill>
                  <a:schemeClr val="bg1"/>
                </a:solidFill>
              </a:rPr>
              <a:t>(Теҥери</a:t>
            </a:r>
            <a:r>
              <a:rPr lang="ru-RU" i="1" dirty="0" smtClean="0">
                <a:solidFill>
                  <a:schemeClr val="bg1"/>
                </a:solidFill>
              </a:rPr>
              <a:t>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714356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bg1"/>
                </a:solidFill>
              </a:rPr>
              <a:t>Муҥ </a:t>
            </a:r>
            <a:r>
              <a:rPr lang="ru-RU" b="1" i="1" dirty="0" smtClean="0">
                <a:solidFill>
                  <a:schemeClr val="bg1"/>
                </a:solidFill>
              </a:rPr>
              <a:t>кой </a:t>
            </a:r>
            <a:r>
              <a:rPr lang="ru-RU" b="1" i="1" dirty="0" err="1" smtClean="0">
                <a:solidFill>
                  <a:schemeClr val="bg1"/>
                </a:solidFill>
              </a:rPr>
              <a:t>кабырган</a:t>
            </a:r>
            <a:endParaRPr lang="ru-RU" b="1" i="1" dirty="0" smtClean="0">
              <a:solidFill>
                <a:schemeClr val="bg1"/>
              </a:solidFill>
            </a:endParaRPr>
          </a:p>
          <a:p>
            <a:r>
              <a:rPr lang="ru-RU" b="1" i="1" dirty="0" err="1" smtClean="0">
                <a:solidFill>
                  <a:schemeClr val="bg1"/>
                </a:solidFill>
              </a:rPr>
              <a:t>Муҥулдай öбöгöн</a:t>
            </a:r>
            <a:r>
              <a:rPr lang="ru-RU" b="1" i="1" dirty="0" smtClean="0">
                <a:solidFill>
                  <a:schemeClr val="bg1"/>
                </a:solidFill>
              </a:rPr>
              <a:t> туру.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	</a:t>
            </a:r>
            <a:r>
              <a:rPr lang="ru-RU" i="1" dirty="0" smtClean="0">
                <a:solidFill>
                  <a:schemeClr val="bg1"/>
                </a:solidFill>
              </a:rPr>
              <a:t>(</a:t>
            </a:r>
            <a:r>
              <a:rPr lang="en-US" i="1" dirty="0" smtClean="0">
                <a:solidFill>
                  <a:schemeClr val="bg1"/>
                </a:solidFill>
              </a:rPr>
              <a:t>J</a:t>
            </a:r>
            <a:r>
              <a:rPr lang="ru-RU" i="1" dirty="0" err="1" smtClean="0">
                <a:solidFill>
                  <a:schemeClr val="bg1"/>
                </a:solidFill>
              </a:rPr>
              <a:t>ылдыстар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ла</a:t>
            </a:r>
            <a:r>
              <a:rPr lang="ru-RU" i="1" dirty="0" smtClean="0">
                <a:solidFill>
                  <a:schemeClr val="bg1"/>
                </a:solidFill>
              </a:rPr>
              <a:t> ай</a:t>
            </a:r>
            <a:r>
              <a:rPr lang="en-US" i="1" dirty="0" smtClean="0">
                <a:solidFill>
                  <a:schemeClr val="bg1"/>
                </a:solidFill>
              </a:rPr>
              <a:t>)</a:t>
            </a:r>
            <a:endParaRPr lang="ru-RU" i="1" dirty="0" smtClean="0">
              <a:solidFill>
                <a:schemeClr val="bg1"/>
              </a:solidFill>
            </a:endParaRPr>
          </a:p>
          <a:p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9" name="Стрелка влево 8">
            <a:hlinkClick r:id="rId3" action="ppaction://hlinksldjump"/>
          </p:cNvPr>
          <p:cNvSpPr/>
          <p:nvPr/>
        </p:nvSpPr>
        <p:spPr>
          <a:xfrm>
            <a:off x="1643042" y="6072206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https://cdn.pixabay.com/photo/2020/08/10/01/34/space-5476757_1280.jpg"/>
          <p:cNvPicPr>
            <a:picLocks noChangeAspect="1" noChangeArrowheads="1"/>
          </p:cNvPicPr>
          <p:nvPr/>
        </p:nvPicPr>
        <p:blipFill>
          <a:blip r:embed="rId3" cstate="print"/>
          <a:srcRect l="20642" r="1130"/>
          <a:stretch>
            <a:fillRect/>
          </a:stretch>
        </p:blipFill>
        <p:spPr bwMode="auto">
          <a:xfrm>
            <a:off x="-48836" y="0"/>
            <a:ext cx="9192836" cy="6858000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764705"/>
            <a:ext cx="309645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72816"/>
            <a:ext cx="295825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6" action="ppaction://hlinksldjump"/>
          </p:cNvPr>
          <p:cNvSpPr/>
          <p:nvPr/>
        </p:nvSpPr>
        <p:spPr>
          <a:xfrm>
            <a:off x="2357422" y="5715016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s://cdn.pixabay.com/photo/2020/08/10/01/34/space-5476757_1280.jpg"/>
          <p:cNvPicPr>
            <a:picLocks noChangeAspect="1" noChangeArrowheads="1"/>
          </p:cNvPicPr>
          <p:nvPr/>
        </p:nvPicPr>
        <p:blipFill>
          <a:blip r:embed="rId2" cstate="print"/>
          <a:srcRect l="20642" r="1130"/>
          <a:stretch>
            <a:fillRect/>
          </a:stretch>
        </p:blipFill>
        <p:spPr bwMode="auto">
          <a:xfrm>
            <a:off x="-48836" y="0"/>
            <a:ext cx="9192836" cy="6858000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3059385" cy="462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20688"/>
            <a:ext cx="2843361" cy="414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4426968" y="5589240"/>
            <a:ext cx="4717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rgbClr val="FFFF00"/>
                </a:solidFill>
                <a:cs typeface="Times New Roman" pitchFamily="18" charset="0"/>
              </a:rPr>
              <a:t>Алтай-орус-английский</a:t>
            </a:r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cs typeface="Times New Roman" pitchFamily="18" charset="0"/>
              </a:rPr>
              <a:t>j</a:t>
            </a:r>
            <a:r>
              <a:rPr lang="ru-RU" b="1" i="1" dirty="0" err="1" smtClean="0">
                <a:solidFill>
                  <a:srgbClr val="FFFF00"/>
                </a:solidFill>
                <a:cs typeface="Times New Roman" pitchFamily="18" charset="0"/>
              </a:rPr>
              <a:t>урук</a:t>
            </a:r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cs typeface="Times New Roman" pitchFamily="18" charset="0"/>
              </a:rPr>
              <a:t>сӧзлик </a:t>
            </a:r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= </a:t>
            </a:r>
            <a:r>
              <a:rPr lang="ru-RU" b="1" i="1" dirty="0" err="1" smtClean="0">
                <a:solidFill>
                  <a:srgbClr val="FFFF00"/>
                </a:solidFill>
                <a:cs typeface="Times New Roman" pitchFamily="18" charset="0"/>
              </a:rPr>
              <a:t>Алтайско-русско-английский</a:t>
            </a:r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картинный словарь. – Горно-Алтайск, 2006. – С. 7-10. </a:t>
            </a:r>
            <a:endParaRPr lang="ru-RU" b="1" i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214282" y="6215082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1593809188_12-p-fon-dlya-prezentatsii-kosmos-13.jpg"/>
          <p:cNvPicPr>
            <a:picLocks noChangeAspect="1" noChangeArrowheads="1"/>
          </p:cNvPicPr>
          <p:nvPr/>
        </p:nvPicPr>
        <p:blipFill>
          <a:blip r:embed="rId2" cstate="print"/>
          <a:srcRect r="19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46087" t="14097" r="12947" b="18238"/>
          <a:stretch>
            <a:fillRect/>
          </a:stretch>
        </p:blipFill>
        <p:spPr bwMode="auto">
          <a:xfrm>
            <a:off x="4644008" y="1484784"/>
            <a:ext cx="390043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36500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683568" y="609329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// Домбровский К. Ай </a:t>
            </a:r>
            <a:r>
              <a:rPr lang="ru-RU" sz="1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</a:t>
            </a:r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ракета </a:t>
            </a:r>
            <a:r>
              <a:rPr lang="ru-RU" sz="14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керегинде</a:t>
            </a:r>
            <a:r>
              <a:rPr lang="ru-RU" sz="1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– Горно-Алтайск, 1963. – С. 3.</a:t>
            </a:r>
            <a:endParaRPr lang="ru-RU" sz="1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cdn.pixabay.com/photo/2020/08/10/01/34/space-5476757_128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20642" r="1130"/>
          <a:stretch>
            <a:fillRect/>
          </a:stretch>
        </p:blipFill>
        <p:spPr bwMode="auto">
          <a:xfrm>
            <a:off x="-48836" y="0"/>
            <a:ext cx="9192836" cy="6858000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0648"/>
            <a:ext cx="4320480" cy="645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5292080" y="234888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Алтайдыҥ Чолмоны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1962.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– 12 апр. – С. 1.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500958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torge.pic2.me/c/1360x800/649/56b68f344cd22.jpg"/>
          <p:cNvPicPr>
            <a:picLocks noChangeAspect="1" noChangeArrowheads="1"/>
          </p:cNvPicPr>
          <p:nvPr/>
        </p:nvPicPr>
        <p:blipFill>
          <a:blip r:embed="rId2" cstate="print"/>
          <a:srcRect l="10775" r="9611" b="2288"/>
          <a:stretch>
            <a:fillRect/>
          </a:stretch>
        </p:blipFill>
        <p:spPr bwMode="auto">
          <a:xfrm>
            <a:off x="-44639" y="-1"/>
            <a:ext cx="9237991" cy="6858001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3600400" cy="35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060" y="1340768"/>
            <a:ext cx="353936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611560" y="530120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</a:rPr>
              <a:t>Рябчиков Е. Гагарин // </a:t>
            </a:r>
            <a:r>
              <a:rPr lang="ru-RU" b="1" i="1" dirty="0" err="1" smtClean="0">
                <a:solidFill>
                  <a:schemeClr val="bg1"/>
                </a:solidFill>
              </a:rPr>
              <a:t>Тӧрӧл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solidFill>
                  <a:schemeClr val="bg1"/>
                </a:solidFill>
              </a:rPr>
              <a:t>j</a:t>
            </a:r>
            <a:r>
              <a:rPr lang="ru-RU" b="1" i="1" dirty="0" smtClean="0">
                <a:solidFill>
                  <a:schemeClr val="bg1"/>
                </a:solidFill>
              </a:rPr>
              <a:t>ер: </a:t>
            </a:r>
            <a:r>
              <a:rPr lang="ru-RU" b="1" i="1" dirty="0" err="1" smtClean="0">
                <a:solidFill>
                  <a:schemeClr val="bg1"/>
                </a:solidFill>
              </a:rPr>
              <a:t>Класста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эмес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кычырарына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</a:rPr>
              <a:t>керектӱ бичик</a:t>
            </a:r>
            <a:r>
              <a:rPr lang="ru-RU" b="1" i="1" dirty="0" smtClean="0">
                <a:solidFill>
                  <a:schemeClr val="bg1"/>
                </a:solidFill>
              </a:rPr>
              <a:t>. – Горно-Алтайск, 1972. – С. 47-48.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6" name="Стрелка вправо 5">
            <a:hlinkClick r:id="rId5" action="ppaction://hlinksldjump"/>
          </p:cNvPr>
          <p:cNvSpPr/>
          <p:nvPr/>
        </p:nvSpPr>
        <p:spPr>
          <a:xfrm>
            <a:off x="7286644" y="6429396"/>
            <a:ext cx="928694" cy="42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orge.pic2.me/c/1360x800/649/56b68f344cd22.jpg"/>
          <p:cNvPicPr>
            <a:picLocks noChangeAspect="1" noChangeArrowheads="1"/>
          </p:cNvPicPr>
          <p:nvPr/>
        </p:nvPicPr>
        <p:blipFill>
          <a:blip r:embed="rId2" cstate="print"/>
          <a:srcRect l="10775" r="9611" b="2288"/>
          <a:stretch>
            <a:fillRect/>
          </a:stretch>
        </p:blipFill>
        <p:spPr bwMode="auto">
          <a:xfrm>
            <a:off x="-44639" y="-1"/>
            <a:ext cx="9237991" cy="6858001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3355828" cy="46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r="53378"/>
          <a:stretch>
            <a:fillRect/>
          </a:stretch>
        </p:blipFill>
        <p:spPr bwMode="auto">
          <a:xfrm>
            <a:off x="4788024" y="1556792"/>
            <a:ext cx="3312368" cy="459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7429520" y="6286520"/>
            <a:ext cx="928694" cy="42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orge.pic2.me/c/1360x800/649/56b68f344cd2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10775" r="9611" b="2288"/>
          <a:stretch>
            <a:fillRect/>
          </a:stretch>
        </p:blipFill>
        <p:spPr bwMode="auto">
          <a:xfrm>
            <a:off x="-44639" y="-1"/>
            <a:ext cx="9237991" cy="6858001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 l="54990" r="-1062"/>
          <a:stretch>
            <a:fillRect/>
          </a:stretch>
        </p:blipFill>
        <p:spPr bwMode="auto">
          <a:xfrm>
            <a:off x="899592" y="548680"/>
            <a:ext cx="338437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 l="2041" r="4082"/>
          <a:stretch>
            <a:fillRect/>
          </a:stretch>
        </p:blipFill>
        <p:spPr bwMode="auto">
          <a:xfrm>
            <a:off x="4644008" y="1412776"/>
            <a:ext cx="3312368" cy="378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4355976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Кычырар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бичик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: 3-чи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класска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Горно-Алтайск, 1988. – С. 97-100.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rId6" action="ppaction://hlinksldjump"/>
          </p:cNvPr>
          <p:cNvSpPr/>
          <p:nvPr/>
        </p:nvSpPr>
        <p:spPr>
          <a:xfrm>
            <a:off x="7643834" y="6286520"/>
            <a:ext cx="928694" cy="42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1593809188_12-p-fon-dlya-prezentatsii-kosmos-1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r="19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 t="73328" r="52778"/>
          <a:stretch>
            <a:fillRect/>
          </a:stretch>
        </p:blipFill>
        <p:spPr bwMode="auto">
          <a:xfrm>
            <a:off x="395536" y="404664"/>
            <a:ext cx="3096344" cy="118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 l="52327"/>
          <a:stretch>
            <a:fillRect/>
          </a:stretch>
        </p:blipFill>
        <p:spPr bwMode="auto">
          <a:xfrm>
            <a:off x="1547664" y="1700808"/>
            <a:ext cx="3096344" cy="440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836712"/>
            <a:ext cx="2936212" cy="36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TextBox 5"/>
          <p:cNvSpPr txBox="1"/>
          <p:nvPr/>
        </p:nvSpPr>
        <p:spPr>
          <a:xfrm>
            <a:off x="4860032" y="580526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Кычырар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бичик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: 2-чи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класска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Горно-Алтайск, 1993. – С. 84-86.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Стрелка влево 6">
            <a:hlinkClick r:id="rId2" action="ppaction://hlinksldjump"/>
          </p:cNvPr>
          <p:cNvSpPr/>
          <p:nvPr/>
        </p:nvSpPr>
        <p:spPr>
          <a:xfrm>
            <a:off x="428596" y="6215082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-49654" y="0"/>
            <a:ext cx="9240967" cy="6858000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95658"/>
            <a:ext cx="3600400" cy="475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611" y="620688"/>
            <a:ext cx="354983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7500958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-49654" y="0"/>
            <a:ext cx="9240967" cy="68580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36042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3352362" cy="440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4283968" y="60212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Салайман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И.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Билереер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бе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? – </a:t>
            </a:r>
          </a:p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Горно-Алтайск, 1961. – С. 19-22.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5643" t="10005" r="9789" b="7713"/>
          <a:stretch>
            <a:fillRect/>
          </a:stretch>
        </p:blipFill>
        <p:spPr bwMode="auto">
          <a:xfrm rot="5400000">
            <a:off x="4352083" y="4008957"/>
            <a:ext cx="2160240" cy="157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Стрелка влево 6">
            <a:hlinkClick r:id="rId6" action="ppaction://hlinksldjump"/>
          </p:cNvPr>
          <p:cNvSpPr/>
          <p:nvPr/>
        </p:nvSpPr>
        <p:spPr>
          <a:xfrm>
            <a:off x="714348" y="6357958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-49654" y="0"/>
            <a:ext cx="9240967" cy="6858000"/>
          </a:xfrm>
          <a:prstGeom prst="rect">
            <a:avLst/>
          </a:prstGeom>
          <a:noFill/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4616143" cy="281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4067944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Тӧрӧл сӧс: 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2-чи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класска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Горно-Алтайск, 1976. – С. 111-113.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2143108" y="6000768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0" y="0"/>
            <a:ext cx="9240967" cy="6858000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r="50192"/>
          <a:stretch>
            <a:fillRect/>
          </a:stretch>
        </p:blipFill>
        <p:spPr bwMode="auto">
          <a:xfrm>
            <a:off x="683568" y="476672"/>
            <a:ext cx="3528392" cy="508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2277" b="9432"/>
          <a:stretch>
            <a:fillRect/>
          </a:stretch>
        </p:blipFill>
        <p:spPr bwMode="auto">
          <a:xfrm>
            <a:off x="4788024" y="1340768"/>
            <a:ext cx="3708508" cy="505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2000232" y="5929330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estikavkaza.ru/upload/2016-11-25/b22db5fd37f8694faeef6e25df11d6f4.jpg"/>
          <p:cNvPicPr>
            <a:picLocks noChangeAspect="1" noChangeArrowheads="1"/>
          </p:cNvPicPr>
          <p:nvPr/>
        </p:nvPicPr>
        <p:blipFill>
          <a:blip r:embed="rId2" cstate="print"/>
          <a:srcRect l="28164" t="29516" r="8193"/>
          <a:stretch>
            <a:fillRect/>
          </a:stretch>
        </p:blipFill>
        <p:spPr bwMode="auto">
          <a:xfrm>
            <a:off x="-71004" y="0"/>
            <a:ext cx="9215004" cy="68580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1124744"/>
            <a:ext cx="288032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916832"/>
            <a:ext cx="285516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3786182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593809188_12-p-fon-dlya-prezentatsii-kosmos-13.jpg"/>
          <p:cNvPicPr>
            <a:picLocks noChangeAspect="1" noChangeArrowheads="1"/>
          </p:cNvPicPr>
          <p:nvPr/>
        </p:nvPicPr>
        <p:blipFill>
          <a:blip r:embed="rId2" cstate="print"/>
          <a:srcRect r="19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67944" y="5949280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</a:rPr>
              <a:t>//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Алтайдыҥ Чолмоны</a:t>
            </a:r>
            <a:r>
              <a:rPr lang="ru-RU" sz="1600" b="1" i="1" dirty="0" smtClean="0">
                <a:solidFill>
                  <a:schemeClr val="bg1"/>
                </a:solidFill>
              </a:rPr>
              <a:t>. – 1962. – 22, 23 май. – С. 4.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2520280" cy="63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27" name="Picture 3" descr="C:\Users\Admin\Desktop\Новая папка\Screensho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509120"/>
            <a:ext cx="1296143" cy="2044402"/>
          </a:xfrm>
          <a:prstGeom prst="rect">
            <a:avLst/>
          </a:prstGeom>
          <a:noFill/>
        </p:spPr>
      </p:pic>
      <p:pic>
        <p:nvPicPr>
          <p:cNvPr id="2" name="Picture 3" descr="C:\Users\Admin\Desktop\c5860fb3-52d5-43cf-bcfd-ece19220fb3d.jpg"/>
          <p:cNvPicPr>
            <a:picLocks noChangeAspect="1" noChangeArrowheads="1"/>
          </p:cNvPicPr>
          <p:nvPr/>
        </p:nvPicPr>
        <p:blipFill>
          <a:blip r:embed="rId5" cstate="print"/>
          <a:srcRect l="1656" t="5942" r="2274" b="6410"/>
          <a:stretch>
            <a:fillRect/>
          </a:stretch>
        </p:blipFill>
        <p:spPr bwMode="auto">
          <a:xfrm>
            <a:off x="4211960" y="1052736"/>
            <a:ext cx="4176464" cy="42484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https://i.thehealthypost.com/img/smarter-living/472/25-Things-We-Learned-in-School-That-Were-Completely-Wrong_13.jpg"/>
          <p:cNvPicPr>
            <a:picLocks noChangeAspect="1" noChangeArrowheads="1"/>
          </p:cNvPicPr>
          <p:nvPr/>
        </p:nvPicPr>
        <p:blipFill>
          <a:blip r:embed="rId2" cstate="print"/>
          <a:srcRect r="10097"/>
          <a:stretch>
            <a:fillRect/>
          </a:stretch>
        </p:blipFill>
        <p:spPr bwMode="auto">
          <a:xfrm>
            <a:off x="0" y="0"/>
            <a:ext cx="9243804" cy="6858001"/>
          </a:xfrm>
          <a:prstGeom prst="rect">
            <a:avLst/>
          </a:prstGeom>
          <a:noFill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 l="5793" t="15948" r="55585" b="32221"/>
          <a:stretch>
            <a:fillRect/>
          </a:stretch>
        </p:blipFill>
        <p:spPr bwMode="auto">
          <a:xfrm>
            <a:off x="539552" y="2780928"/>
            <a:ext cx="317573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48277" t="6645" r="14067" b="70762"/>
          <a:stretch>
            <a:fillRect/>
          </a:stretch>
        </p:blipFill>
        <p:spPr bwMode="auto">
          <a:xfrm>
            <a:off x="5220072" y="2060848"/>
            <a:ext cx="346909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5793" t="66450" r="55585" b="13615"/>
          <a:stretch>
            <a:fillRect/>
          </a:stretch>
        </p:blipFill>
        <p:spPr bwMode="auto">
          <a:xfrm>
            <a:off x="4283968" y="404664"/>
            <a:ext cx="384042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Стрелка вправо 7">
            <a:hlinkClick r:id="rId6" action="ppaction://hlinksldjump"/>
          </p:cNvPr>
          <p:cNvSpPr/>
          <p:nvPr/>
        </p:nvSpPr>
        <p:spPr>
          <a:xfrm>
            <a:off x="2143108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https://cdn.wallpapersafari.com/45/26/okQs0T.jpg"/>
          <p:cNvPicPr>
            <a:picLocks noChangeAspect="1" noChangeArrowheads="1"/>
          </p:cNvPicPr>
          <p:nvPr/>
        </p:nvPicPr>
        <p:blipFill>
          <a:blip r:embed="rId2" cstate="print"/>
          <a:srcRect l="5155" t="27056" r="5139" b="15680"/>
          <a:stretch>
            <a:fillRect/>
          </a:stretch>
        </p:blipFill>
        <p:spPr bwMode="auto">
          <a:xfrm>
            <a:off x="-23780" y="0"/>
            <a:ext cx="9167780" cy="6876438"/>
          </a:xfrm>
          <a:prstGeom prst="rect">
            <a:avLst/>
          </a:prstGeom>
          <a:noFill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3096344" cy="46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TextBox 5"/>
          <p:cNvSpPr txBox="1"/>
          <p:nvPr/>
        </p:nvSpPr>
        <p:spPr>
          <a:xfrm>
            <a:off x="4067944" y="587727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Соо</a:t>
            </a:r>
            <a:r>
              <a:rPr lang="en-US" b="1" i="1" dirty="0" smtClean="0">
                <a:solidFill>
                  <a:schemeClr val="bg1"/>
                </a:solidFill>
                <a:cs typeface="Times New Roman" pitchFamily="18" charset="0"/>
              </a:rPr>
              <a:t>j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ыҥдар ла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кеп-куучындар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Горно-Алтайск, 2007. – С. 67-68, 70-71, 116-117.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Рисунок 6" descr="\\Server\обмен файлами\КРАЕВЕДЕНИЕ\001.jpg"/>
          <p:cNvPicPr/>
          <p:nvPr/>
        </p:nvPicPr>
        <p:blipFill>
          <a:blip r:embed="rId4" cstate="print"/>
          <a:srcRect l="6146" t="2292" r="19269" b="57780"/>
          <a:stretch>
            <a:fillRect/>
          </a:stretch>
        </p:blipFill>
        <p:spPr bwMode="auto">
          <a:xfrm rot="5400000">
            <a:off x="4226049" y="1758727"/>
            <a:ext cx="42767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8143868" y="435769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ive.staticflickr.com/65535/50131428272_8ee2718c50_b.jpg"/>
          <p:cNvPicPr>
            <a:picLocks noChangeAspect="1" noChangeArrowheads="1"/>
          </p:cNvPicPr>
          <p:nvPr/>
        </p:nvPicPr>
        <p:blipFill>
          <a:blip r:embed="rId2" cstate="print"/>
          <a:srcRect l="2503" t="6409" r="35756" b="24495"/>
          <a:stretch>
            <a:fillRect/>
          </a:stretch>
        </p:blipFill>
        <p:spPr bwMode="auto">
          <a:xfrm>
            <a:off x="-48604" y="1"/>
            <a:ext cx="9192604" cy="6858000"/>
          </a:xfrm>
          <a:prstGeom prst="rect">
            <a:avLst/>
          </a:prstGeom>
          <a:noFill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317839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52553" b="41617"/>
          <a:stretch>
            <a:fillRect/>
          </a:stretch>
        </p:blipFill>
        <p:spPr bwMode="auto">
          <a:xfrm>
            <a:off x="4788024" y="3501008"/>
            <a:ext cx="33123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785918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img3.goodfon.ru/original/2560x1440/2/a8/v-sozvezdii-teltsa-pleiady-m45-kosmos-zviozdnoe-skoplenie.jpg"/>
          <p:cNvPicPr>
            <a:picLocks noChangeAspect="1" noChangeArrowheads="1"/>
          </p:cNvPicPr>
          <p:nvPr/>
        </p:nvPicPr>
        <p:blipFill>
          <a:blip r:embed="rId2" cstate="print"/>
          <a:srcRect l="20281" r="3464"/>
          <a:stretch>
            <a:fillRect/>
          </a:stretch>
        </p:blipFill>
        <p:spPr bwMode="auto">
          <a:xfrm>
            <a:off x="-1" y="0"/>
            <a:ext cx="9297047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57056" r="52553"/>
          <a:stretch>
            <a:fillRect/>
          </a:stretch>
        </p:blipFill>
        <p:spPr bwMode="auto">
          <a:xfrm>
            <a:off x="683568" y="692696"/>
            <a:ext cx="3312368" cy="23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2457"/>
          <a:stretch>
            <a:fillRect/>
          </a:stretch>
        </p:blipFill>
        <p:spPr bwMode="auto">
          <a:xfrm>
            <a:off x="5652120" y="548680"/>
            <a:ext cx="3319090" cy="542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251520" y="551723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Алтай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кеп-куучындар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. – Горно-Алтайск, 1994. – С. 59-61.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Стрелка влево 5">
            <a:hlinkClick r:id="rId4" action="ppaction://hlinksldjump"/>
          </p:cNvPr>
          <p:cNvSpPr/>
          <p:nvPr/>
        </p:nvSpPr>
        <p:spPr>
          <a:xfrm>
            <a:off x="4857752" y="6143644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orge.pic2.me/c/1360x800/649/56b68f344cd22.jpg"/>
          <p:cNvPicPr>
            <a:picLocks noChangeAspect="1" noChangeArrowheads="1"/>
          </p:cNvPicPr>
          <p:nvPr/>
        </p:nvPicPr>
        <p:blipFill>
          <a:blip r:embed="rId2" cstate="print"/>
          <a:srcRect l="10775" r="9611" b="2288"/>
          <a:stretch>
            <a:fillRect/>
          </a:stretch>
        </p:blipFill>
        <p:spPr bwMode="auto">
          <a:xfrm>
            <a:off x="-44639" y="-1"/>
            <a:ext cx="9237991" cy="6858001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025"/>
          <a:stretch>
            <a:fillRect/>
          </a:stretch>
        </p:blipFill>
        <p:spPr bwMode="auto">
          <a:xfrm>
            <a:off x="434370" y="332656"/>
            <a:ext cx="37327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236" y="332656"/>
            <a:ext cx="373705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5661248"/>
            <a:ext cx="3456384" cy="96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TextBox 5"/>
          <p:cNvSpPr txBox="1"/>
          <p:nvPr/>
        </p:nvSpPr>
        <p:spPr>
          <a:xfrm>
            <a:off x="6156176" y="594928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// Мой Алтай. – 2011. - №2(3). – С. 36-37.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Стрелка вправо 6">
            <a:hlinkClick r:id="rId6" action="ppaction://hlinksldjump"/>
          </p:cNvPr>
          <p:cNvSpPr/>
          <p:nvPr/>
        </p:nvSpPr>
        <p:spPr>
          <a:xfrm>
            <a:off x="1000100" y="614364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www.pvsm.ru/images/2018/08/17/7-samyh-vpechatlyayushih-fotografii-zemli-iz-kosmosa-4.jpg"/>
          <p:cNvPicPr>
            <a:picLocks noChangeAspect="1" noChangeArrowheads="1"/>
          </p:cNvPicPr>
          <p:nvPr/>
        </p:nvPicPr>
        <p:blipFill>
          <a:blip r:embed="rId2" cstate="print"/>
          <a:srcRect t="6163" r="2196" b="37212"/>
          <a:stretch>
            <a:fillRect/>
          </a:stretch>
        </p:blipFill>
        <p:spPr bwMode="auto">
          <a:xfrm>
            <a:off x="-1" y="0"/>
            <a:ext cx="9218046" cy="6858000"/>
          </a:xfrm>
          <a:prstGeom prst="rect">
            <a:avLst/>
          </a:prstGeom>
          <a:noFill/>
        </p:spPr>
      </p:pic>
      <p:pic>
        <p:nvPicPr>
          <p:cNvPr id="3" name="Рисунок 2" descr="\\Server\обмен файлами\КРАЕВЕДЕНИЕ\001.jpg"/>
          <p:cNvPicPr/>
          <p:nvPr/>
        </p:nvPicPr>
        <p:blipFill>
          <a:blip r:embed="rId3" cstate="print"/>
          <a:srcRect l="14959" t="855" r="44918" b="55293"/>
          <a:stretch>
            <a:fillRect/>
          </a:stretch>
        </p:blipFill>
        <p:spPr bwMode="auto">
          <a:xfrm rot="16200000">
            <a:off x="1511660" y="728700"/>
            <a:ext cx="403244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4067944" y="47667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Слева: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Алушкин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Б.К., В.И.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Чаптынов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, в центре космонавт В.Г. Лазарев, Л. Лазарева и А.В.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Жуганов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 – секретарь ЦК ВЛКСМ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715272" y="400050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cdn.wallpapersafari.com/45/26/okQs0T.jpg"/>
          <p:cNvPicPr>
            <a:picLocks noChangeAspect="1" noChangeArrowheads="1"/>
          </p:cNvPicPr>
          <p:nvPr/>
        </p:nvPicPr>
        <p:blipFill>
          <a:blip r:embed="rId2" cstate="print"/>
          <a:srcRect l="5155" t="27056" r="5139" b="15680"/>
          <a:stretch>
            <a:fillRect/>
          </a:stretch>
        </p:blipFill>
        <p:spPr bwMode="auto">
          <a:xfrm>
            <a:off x="-23780" y="0"/>
            <a:ext cx="9167780" cy="6876438"/>
          </a:xfrm>
          <a:prstGeom prst="rect">
            <a:avLst/>
          </a:prstGeom>
          <a:noFill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65627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2267744" y="58052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Встреча с космонавтом В.Г. Лазаревым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572396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-49654" y="0"/>
            <a:ext cx="9240967" cy="6858000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3"/>
            <a:ext cx="4464496" cy="549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TextBox 4"/>
          <p:cNvSpPr txBox="1"/>
          <p:nvPr/>
        </p:nvSpPr>
        <p:spPr>
          <a:xfrm>
            <a:off x="3851920" y="61653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Космонавт В.Г. Лазарев и В.И.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Чаптынов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1500166" y="614364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1.userapi.com/NIhN4F46gr7zbmG5y7E-TF_jKfnXwN01wCGF6w/CxEoNZ1-RZo.jpg"/>
          <p:cNvPicPr>
            <a:picLocks noChangeAspect="1" noChangeArrowheads="1"/>
          </p:cNvPicPr>
          <p:nvPr/>
        </p:nvPicPr>
        <p:blipFill>
          <a:blip r:embed="rId2" cstate="print"/>
          <a:srcRect l="19502" r="4647"/>
          <a:stretch>
            <a:fillRect/>
          </a:stretch>
        </p:blipFill>
        <p:spPr bwMode="auto">
          <a:xfrm>
            <a:off x="-49654" y="0"/>
            <a:ext cx="9240967" cy="6858000"/>
          </a:xfrm>
          <a:prstGeom prst="rect">
            <a:avLst/>
          </a:prstGeom>
          <a:noFill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764704"/>
            <a:ext cx="52006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2357422" y="57150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Автограф космонавта Г.С. Титова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500958" y="614364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s://cdn.wallpapersafari.com/45/26/okQs0T.jpg"/>
          <p:cNvPicPr>
            <a:picLocks noChangeAspect="1" noChangeArrowheads="1"/>
          </p:cNvPicPr>
          <p:nvPr/>
        </p:nvPicPr>
        <p:blipFill>
          <a:blip r:embed="rId2" cstate="print"/>
          <a:srcRect l="5155" t="27056" r="5139" b="15680"/>
          <a:stretch>
            <a:fillRect/>
          </a:stretch>
        </p:blipFill>
        <p:spPr bwMode="auto">
          <a:xfrm>
            <a:off x="-23780" y="0"/>
            <a:ext cx="9167780" cy="6876438"/>
          </a:xfrm>
          <a:prstGeom prst="rect">
            <a:avLst/>
          </a:prstGeom>
          <a:noFill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66770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2000232" y="51435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Г.С. Титов с женой в аэропорту с. Кош-Агач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715272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8_12-p-fon-dlya-prezentatsii-kosmos-13.jpg"/>
          <p:cNvPicPr>
            <a:picLocks noChangeAspect="1" noChangeArrowheads="1"/>
          </p:cNvPicPr>
          <p:nvPr/>
        </p:nvPicPr>
        <p:blipFill>
          <a:blip r:embed="rId2" cstate="print"/>
          <a:srcRect r="19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7" name="Picture 3" descr="\\Server\обмен файлами\КРАЕВЕДЕНИЕ\001.jpg"/>
          <p:cNvPicPr>
            <a:picLocks noChangeAspect="1" noChangeArrowheads="1"/>
          </p:cNvPicPr>
          <p:nvPr/>
        </p:nvPicPr>
        <p:blipFill>
          <a:blip r:embed="rId3" cstate="print"/>
          <a:srcRect l="34956" t="48463" r="10133" b="13171"/>
          <a:stretch>
            <a:fillRect/>
          </a:stretch>
        </p:blipFill>
        <p:spPr bwMode="auto">
          <a:xfrm rot="16200000">
            <a:off x="4867234" y="2917742"/>
            <a:ext cx="3384376" cy="32547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2468" name="Picture 4" descr="\\Server\обмен файлами\КРАЕВЕДЕНИЕ\002.jpg"/>
          <p:cNvPicPr>
            <a:picLocks noChangeAspect="1" noChangeArrowheads="1"/>
          </p:cNvPicPr>
          <p:nvPr/>
        </p:nvPicPr>
        <p:blipFill>
          <a:blip r:embed="rId4" cstate="print"/>
          <a:srcRect l="21754" r="15160" b="33621"/>
          <a:stretch>
            <a:fillRect/>
          </a:stretch>
        </p:blipFill>
        <p:spPr bwMode="auto">
          <a:xfrm>
            <a:off x="1187624" y="980728"/>
            <a:ext cx="2485991" cy="3600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Picture 3" descr="\\Server\обмен файлами\КРАЕВЕДЕНИЕ\001.jpg"/>
          <p:cNvPicPr>
            <a:picLocks noChangeAspect="1" noChangeArrowheads="1"/>
          </p:cNvPicPr>
          <p:nvPr/>
        </p:nvPicPr>
        <p:blipFill>
          <a:blip r:embed="rId5" cstate="print"/>
          <a:srcRect l="8018" t="9986" r="59898" b="52884"/>
          <a:stretch>
            <a:fillRect/>
          </a:stretch>
        </p:blipFill>
        <p:spPr bwMode="auto">
          <a:xfrm rot="16200000">
            <a:off x="5535106" y="17622"/>
            <a:ext cx="2034229" cy="32403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7" name="TextBox 6"/>
          <p:cNvSpPr txBox="1"/>
          <p:nvPr/>
        </p:nvSpPr>
        <p:spPr>
          <a:xfrm>
            <a:off x="683568" y="558924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ru-RU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Опонгошева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М. Алтай </a:t>
            </a:r>
            <a:r>
              <a:rPr lang="ru-RU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литературала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методический </a:t>
            </a:r>
            <a:r>
              <a:rPr lang="ru-RU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шӱӱлтелер</a:t>
            </a:r>
            <a:r>
              <a:rPr lang="ru-RU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– Горно-Алтайск, 1972. – С. 32-33.</a:t>
            </a:r>
            <a:endParaRPr lang="ru-RU" sz="1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vsm.ru/images/2018/08/17/7-samyh-vpechatlyayushih-fotografii-zemli-iz-kosmosa-4.jpg"/>
          <p:cNvPicPr>
            <a:picLocks noChangeAspect="1" noChangeArrowheads="1"/>
          </p:cNvPicPr>
          <p:nvPr/>
        </p:nvPicPr>
        <p:blipFill>
          <a:blip r:embed="rId2" cstate="print"/>
          <a:srcRect t="6163" r="2196" b="37212"/>
          <a:stretch>
            <a:fillRect/>
          </a:stretch>
        </p:blipFill>
        <p:spPr bwMode="auto">
          <a:xfrm>
            <a:off x="-1" y="0"/>
            <a:ext cx="9218046" cy="6858000"/>
          </a:xfrm>
          <a:prstGeom prst="rect">
            <a:avLst/>
          </a:prstGeom>
          <a:noFill/>
        </p:spPr>
      </p:pic>
      <p:pic>
        <p:nvPicPr>
          <p:cNvPr id="3" name="Рисунок 2" descr="\\Server\обмен файлами\КРАЕВЕДЕНИЕ\001.jpg"/>
          <p:cNvPicPr/>
          <p:nvPr/>
        </p:nvPicPr>
        <p:blipFill>
          <a:blip r:embed="rId3" cstate="print"/>
          <a:srcRect l="56491" t="56119" r="6431"/>
          <a:stretch>
            <a:fillRect/>
          </a:stretch>
        </p:blipFill>
        <p:spPr bwMode="auto">
          <a:xfrm rot="16200000">
            <a:off x="1835696" y="548680"/>
            <a:ext cx="388843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4716016" y="62068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Космонавт Ю. Лебедев в Горно-Алтайске, на мемориале «Славы»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429520" y="614364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vsm.ru/images/2018/08/17/7-samyh-vpechatlyayushih-fotografii-zemli-iz-kosmosa-4.jpg"/>
          <p:cNvPicPr>
            <a:picLocks noChangeAspect="1" noChangeArrowheads="1"/>
          </p:cNvPicPr>
          <p:nvPr/>
        </p:nvPicPr>
        <p:blipFill>
          <a:blip r:embed="rId2" cstate="print"/>
          <a:srcRect t="6163" r="2196" b="37212"/>
          <a:stretch>
            <a:fillRect/>
          </a:stretch>
        </p:blipFill>
        <p:spPr bwMode="auto">
          <a:xfrm>
            <a:off x="-1" y="0"/>
            <a:ext cx="9218046" cy="6858000"/>
          </a:xfrm>
          <a:prstGeom prst="rect">
            <a:avLst/>
          </a:prstGeom>
          <a:noFill/>
        </p:spPr>
      </p:pic>
      <p:pic>
        <p:nvPicPr>
          <p:cNvPr id="3" name="Рисунок 2" descr="\\Server\обмен файлами\КРАЕВЕДЕНИЕ\001.jpg"/>
          <p:cNvPicPr/>
          <p:nvPr/>
        </p:nvPicPr>
        <p:blipFill>
          <a:blip r:embed="rId3" cstate="print"/>
          <a:srcRect l="14788" t="55711" r="50454"/>
          <a:stretch>
            <a:fillRect/>
          </a:stretch>
        </p:blipFill>
        <p:spPr bwMode="auto">
          <a:xfrm rot="16200000">
            <a:off x="2051720" y="692695"/>
            <a:ext cx="3744417" cy="633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TextBox 3"/>
          <p:cNvSpPr txBox="1"/>
          <p:nvPr/>
        </p:nvSpPr>
        <p:spPr>
          <a:xfrm>
            <a:off x="4499992" y="62068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FF00"/>
                </a:solidFill>
                <a:cs typeface="Times New Roman" pitchFamily="18" charset="0"/>
              </a:rPr>
              <a:t>    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>Космонавт Г. Гречко побывал в Горно-Алтайске, на горных лыжах скатился с горы </a:t>
            </a:r>
            <a:r>
              <a:rPr lang="ru-RU" b="1" i="1" dirty="0" err="1" smtClean="0">
                <a:solidFill>
                  <a:schemeClr val="bg1"/>
                </a:solidFill>
                <a:cs typeface="Times New Roman" pitchFamily="18" charset="0"/>
              </a:rPr>
              <a:t>Туу-Кайа</a:t>
            </a:r>
            <a:endParaRPr lang="ru-RU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Стрелка влево 4">
            <a:hlinkClick r:id="rId4" action="ppaction://hlinksldjump"/>
          </p:cNvPr>
          <p:cNvSpPr/>
          <p:nvPr/>
        </p:nvSpPr>
        <p:spPr>
          <a:xfrm>
            <a:off x="7643834" y="6072206"/>
            <a:ext cx="1000132" cy="5000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857232"/>
            <a:ext cx="7929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1961 </a:t>
            </a:r>
            <a:r>
              <a:rPr lang="en-US" sz="2000" b="1" dirty="0" smtClean="0">
                <a:solidFill>
                  <a:schemeClr val="bg1"/>
                </a:solidFill>
              </a:rPr>
              <a:t>j</a:t>
            </a:r>
            <a:r>
              <a:rPr lang="ru-RU" sz="2000" b="1" dirty="0" err="1" smtClean="0">
                <a:solidFill>
                  <a:schemeClr val="bg1"/>
                </a:solidFill>
              </a:rPr>
              <a:t>ылда</a:t>
            </a:r>
            <a:r>
              <a:rPr lang="ru-RU" sz="2000" b="1" dirty="0" smtClean="0">
                <a:solidFill>
                  <a:schemeClr val="bg1"/>
                </a:solidFill>
              </a:rPr>
              <a:t> 12 </a:t>
            </a:r>
            <a:r>
              <a:rPr lang="ru-RU" sz="2000" b="1" dirty="0" err="1" smtClean="0">
                <a:solidFill>
                  <a:schemeClr val="bg1"/>
                </a:solidFill>
              </a:rPr>
              <a:t>апрельде</a:t>
            </a:r>
            <a:r>
              <a:rPr lang="ru-RU" sz="2000" b="1" dirty="0" smtClean="0">
                <a:solidFill>
                  <a:schemeClr val="bg1"/>
                </a:solidFill>
              </a:rPr>
              <a:t>…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Бу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кÿнди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ундыбай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ÿр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Кöп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ÿс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ылдар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öдöр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е улус </a:t>
            </a:r>
            <a:r>
              <a:rPr lang="ru-RU" sz="2000" dirty="0" err="1">
                <a:solidFill>
                  <a:schemeClr val="bg1"/>
                </a:solidFill>
              </a:rPr>
              <a:t>бу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кÿнди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тегин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ле</a:t>
            </a:r>
            <a:r>
              <a:rPr lang="ru-RU" sz="2000" dirty="0">
                <a:solidFill>
                  <a:schemeClr val="bg1"/>
                </a:solidFill>
              </a:rPr>
              <a:t> советский </a:t>
            </a:r>
            <a:r>
              <a:rPr lang="ru-RU" sz="2000" dirty="0" err="1">
                <a:solidFill>
                  <a:schemeClr val="bg1"/>
                </a:solidFill>
              </a:rPr>
              <a:t>кижи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Юрий Алексеевич Гагарин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ер-телекей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бÿткенинеҥ </a:t>
            </a:r>
            <a:r>
              <a:rPr lang="ru-RU" sz="2000" dirty="0">
                <a:solidFill>
                  <a:schemeClr val="bg1"/>
                </a:solidFill>
              </a:rPr>
              <a:t>бери </a:t>
            </a:r>
            <a:r>
              <a:rPr lang="ru-RU" sz="2000" dirty="0" err="1">
                <a:solidFill>
                  <a:schemeClr val="bg1"/>
                </a:solidFill>
              </a:rPr>
              <a:t>баштапкы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космостыҥ учы-куйузы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ок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телкемине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учуп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чыккан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кÿнди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качан</a:t>
            </a:r>
            <a:r>
              <a:rPr lang="ru-RU" sz="2000" dirty="0">
                <a:solidFill>
                  <a:schemeClr val="bg1"/>
                </a:solidFill>
              </a:rPr>
              <a:t> да </a:t>
            </a:r>
            <a:r>
              <a:rPr lang="ru-RU" sz="2000" dirty="0" err="1">
                <a:solidFill>
                  <a:schemeClr val="bg1"/>
                </a:solidFill>
              </a:rPr>
              <a:t>оморкоп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сананып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ÿрер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 descr="C:\Documents and Settings\Admin\Рабочий стол\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068960"/>
            <a:ext cx="5572164" cy="314327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7715272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673398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Теҥериниҥ баатырлары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	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1961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ылда</a:t>
            </a:r>
            <a:r>
              <a:rPr lang="ru-RU" sz="2000" dirty="0">
                <a:solidFill>
                  <a:schemeClr val="bg1"/>
                </a:solidFill>
              </a:rPr>
              <a:t> 6 </a:t>
            </a:r>
            <a:r>
              <a:rPr lang="ru-RU" sz="2000" dirty="0" err="1">
                <a:solidFill>
                  <a:schemeClr val="bg1"/>
                </a:solidFill>
              </a:rPr>
              <a:t>августта</a:t>
            </a:r>
            <a:r>
              <a:rPr lang="ru-RU" sz="2000" dirty="0">
                <a:solidFill>
                  <a:schemeClr val="bg1"/>
                </a:solidFill>
              </a:rPr>
              <a:t>, московский </a:t>
            </a:r>
            <a:r>
              <a:rPr lang="ru-RU" sz="2000" dirty="0" err="1">
                <a:solidFill>
                  <a:schemeClr val="bg1"/>
                </a:solidFill>
              </a:rPr>
              <a:t>öйлö</a:t>
            </a:r>
            <a:r>
              <a:rPr lang="ru-RU" sz="2000" dirty="0">
                <a:solidFill>
                  <a:schemeClr val="bg1"/>
                </a:solidFill>
              </a:rPr>
              <a:t> 9 часта, Советский </a:t>
            </a:r>
            <a:r>
              <a:rPr lang="ru-RU" sz="2000" dirty="0" err="1">
                <a:solidFill>
                  <a:schemeClr val="bg1"/>
                </a:solidFill>
              </a:rPr>
              <a:t>Союзта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тапту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узак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öйгö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учарына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ердиҥ спутнигин</a:t>
            </a:r>
            <a:r>
              <a:rPr lang="ru-RU" sz="2000" dirty="0">
                <a:solidFill>
                  <a:schemeClr val="bg1"/>
                </a:solidFill>
              </a:rPr>
              <a:t> – «Восток-2» </a:t>
            </a:r>
            <a:r>
              <a:rPr lang="ru-RU" sz="2000" dirty="0" err="1">
                <a:solidFill>
                  <a:schemeClr val="bg1"/>
                </a:solidFill>
              </a:rPr>
              <a:t>деп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керепти</a:t>
            </a:r>
            <a:r>
              <a:rPr lang="ru-RU" sz="2000" dirty="0">
                <a:solidFill>
                  <a:schemeClr val="bg1"/>
                </a:solidFill>
              </a:rPr>
              <a:t> космический </a:t>
            </a:r>
            <a:r>
              <a:rPr lang="ru-RU" sz="2000" dirty="0" err="1">
                <a:solidFill>
                  <a:schemeClr val="bg1"/>
                </a:solidFill>
              </a:rPr>
              <a:t>телкемге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чыгарган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Ол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керепте</a:t>
            </a:r>
            <a:r>
              <a:rPr lang="ru-RU" sz="2000" dirty="0">
                <a:solidFill>
                  <a:schemeClr val="bg1"/>
                </a:solidFill>
              </a:rPr>
              <a:t> советский летчик-космонавт майор </a:t>
            </a:r>
            <a:r>
              <a:rPr lang="ru-RU" sz="2000" b="1" i="1" dirty="0" smtClean="0">
                <a:solidFill>
                  <a:schemeClr val="bg1"/>
                </a:solidFill>
              </a:rPr>
              <a:t>Титов Герман Степанович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учуп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ат</a:t>
            </a:r>
            <a:r>
              <a:rPr lang="ru-RU" sz="2000" dirty="0">
                <a:solidFill>
                  <a:schemeClr val="bg1"/>
                </a:solidFill>
              </a:rPr>
              <a:t> – </a:t>
            </a:r>
            <a:r>
              <a:rPr lang="ru-RU" sz="2000" dirty="0" err="1">
                <a:solidFill>
                  <a:schemeClr val="bg1"/>
                </a:solidFill>
              </a:rPr>
              <a:t>деп</a:t>
            </a:r>
            <a:r>
              <a:rPr lang="ru-RU" sz="2000" dirty="0">
                <a:solidFill>
                  <a:schemeClr val="bg1"/>
                </a:solidFill>
              </a:rPr>
              <a:t>,  </a:t>
            </a:r>
            <a:r>
              <a:rPr lang="ru-RU" sz="2000" dirty="0" err="1" smtClean="0">
                <a:solidFill>
                  <a:schemeClr val="bg1"/>
                </a:solidFill>
              </a:rPr>
              <a:t>бастырасоюзный</a:t>
            </a:r>
            <a:r>
              <a:rPr lang="ru-RU" sz="2000" dirty="0" smtClean="0">
                <a:solidFill>
                  <a:schemeClr val="bg1"/>
                </a:solidFill>
              </a:rPr>
              <a:t> радио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етирÿ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эткенин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бастыра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кижилик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кайкамчылу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сÿÿнчилÿ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уккан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Герман </a:t>
            </a:r>
            <a:r>
              <a:rPr lang="ru-RU" sz="2000" dirty="0">
                <a:solidFill>
                  <a:schemeClr val="bg1"/>
                </a:solidFill>
              </a:rPr>
              <a:t>Степанович 25 час 18 </a:t>
            </a:r>
            <a:r>
              <a:rPr lang="ru-RU" sz="2000" dirty="0" err="1">
                <a:solidFill>
                  <a:schemeClr val="bg1"/>
                </a:solidFill>
              </a:rPr>
              <a:t>минуттыҥ туркунына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ер-телекейди</a:t>
            </a:r>
            <a:r>
              <a:rPr lang="ru-RU" sz="2000" dirty="0">
                <a:solidFill>
                  <a:schemeClr val="bg1"/>
                </a:solidFill>
              </a:rPr>
              <a:t> 17 </a:t>
            </a:r>
            <a:r>
              <a:rPr lang="ru-RU" sz="2000" dirty="0" err="1">
                <a:solidFill>
                  <a:schemeClr val="bg1"/>
                </a:solidFill>
              </a:rPr>
              <a:t>катап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эбире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учуп</a:t>
            </a:r>
            <a:r>
              <a:rPr lang="ru-RU" sz="2000" dirty="0">
                <a:solidFill>
                  <a:schemeClr val="bg1"/>
                </a:solidFill>
              </a:rPr>
              <a:t>, 7 </a:t>
            </a:r>
            <a:r>
              <a:rPr lang="ru-RU" sz="2000" dirty="0" err="1">
                <a:solidFill>
                  <a:schemeClr val="bg1"/>
                </a:solidFill>
              </a:rPr>
              <a:t>августта</a:t>
            </a:r>
            <a:r>
              <a:rPr lang="ru-RU" sz="2000" dirty="0">
                <a:solidFill>
                  <a:schemeClr val="bg1"/>
                </a:solidFill>
              </a:rPr>
              <a:t> 10 часта 18 </a:t>
            </a:r>
            <a:r>
              <a:rPr lang="ru-RU" sz="2000" dirty="0" err="1">
                <a:solidFill>
                  <a:schemeClr val="bg1"/>
                </a:solidFill>
              </a:rPr>
              <a:t>минутта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ойто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ерге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келип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конгон</a:t>
            </a:r>
            <a:r>
              <a:rPr lang="ru-RU" sz="2000" dirty="0">
                <a:solidFill>
                  <a:schemeClr val="bg1"/>
                </a:solidFill>
              </a:rPr>
              <a:t>. Космический </a:t>
            </a:r>
            <a:r>
              <a:rPr lang="ru-RU" sz="2000" dirty="0" err="1">
                <a:solidFill>
                  <a:schemeClr val="bg1"/>
                </a:solidFill>
              </a:rPr>
              <a:t>телкемде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оныҥ учужыныҥ ыраагы</a:t>
            </a:r>
            <a:r>
              <a:rPr lang="ru-RU" sz="2000" dirty="0">
                <a:solidFill>
                  <a:schemeClr val="bg1"/>
                </a:solidFill>
              </a:rPr>
              <a:t> 700000 </a:t>
            </a:r>
            <a:r>
              <a:rPr lang="ru-RU" sz="2000" dirty="0" err="1">
                <a:solidFill>
                  <a:schemeClr val="bg1"/>
                </a:solidFill>
              </a:rPr>
              <a:t>километрдеҥ ажыра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бийиги</a:t>
            </a:r>
            <a:r>
              <a:rPr lang="ru-RU" sz="2000" dirty="0">
                <a:solidFill>
                  <a:schemeClr val="bg1"/>
                </a:solidFill>
              </a:rPr>
              <a:t> 257 </a:t>
            </a:r>
            <a:r>
              <a:rPr lang="ru-RU" sz="2000" dirty="0" err="1">
                <a:solidFill>
                  <a:schemeClr val="bg1"/>
                </a:solidFill>
              </a:rPr>
              <a:t>километрге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етире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болгон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Герман Степанович космический </a:t>
            </a:r>
            <a:r>
              <a:rPr lang="ru-RU" sz="2000" dirty="0" err="1" smtClean="0">
                <a:solidFill>
                  <a:schemeClr val="bg1"/>
                </a:solidFill>
              </a:rPr>
              <a:t>телкемде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невесомостьтыҥ айалгазында</a:t>
            </a:r>
            <a:r>
              <a:rPr lang="ru-RU" sz="2000" dirty="0" smtClean="0">
                <a:solidFill>
                  <a:schemeClr val="bg1"/>
                </a:solidFill>
              </a:rPr>
              <a:t> «Восток-2» </a:t>
            </a:r>
            <a:r>
              <a:rPr lang="ru-RU" sz="2000" dirty="0" err="1" smtClean="0">
                <a:solidFill>
                  <a:schemeClr val="bg1"/>
                </a:solidFill>
              </a:rPr>
              <a:t>керепле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оруктап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ондо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иштеген</a:t>
            </a:r>
            <a:r>
              <a:rPr lang="ru-RU" sz="2000" dirty="0" smtClean="0">
                <a:solidFill>
                  <a:schemeClr val="bg1"/>
                </a:solidFill>
              </a:rPr>
              <a:t> де, </a:t>
            </a:r>
            <a:r>
              <a:rPr lang="ru-RU" sz="2000" dirty="0" err="1" smtClean="0">
                <a:solidFill>
                  <a:schemeClr val="bg1"/>
                </a:solidFill>
              </a:rPr>
              <a:t>ажанган</a:t>
            </a:r>
            <a:r>
              <a:rPr lang="ru-RU" sz="2000" dirty="0" smtClean="0">
                <a:solidFill>
                  <a:schemeClr val="bg1"/>
                </a:solidFill>
              </a:rPr>
              <a:t> да, </a:t>
            </a:r>
            <a:r>
              <a:rPr lang="ru-RU" sz="2000" dirty="0" err="1" smtClean="0">
                <a:solidFill>
                  <a:schemeClr val="bg1"/>
                </a:solidFill>
              </a:rPr>
              <a:t>амырап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уйуктаган</a:t>
            </a:r>
            <a:r>
              <a:rPr lang="ru-RU" sz="2000" dirty="0" smtClean="0">
                <a:solidFill>
                  <a:schemeClr val="bg1"/>
                </a:solidFill>
              </a:rPr>
              <a:t> да…</a:t>
            </a:r>
          </a:p>
          <a:p>
            <a:pPr algn="just"/>
            <a:endParaRPr lang="ru-RU" sz="2000" dirty="0" smtClean="0">
              <a:solidFill>
                <a:schemeClr val="bg1"/>
              </a:solidFill>
            </a:endParaRP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</a:rPr>
              <a:t>//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Салайман</a:t>
            </a:r>
            <a:r>
              <a:rPr lang="ru-RU" sz="1600" b="1" i="1" dirty="0" smtClean="0">
                <a:solidFill>
                  <a:schemeClr val="bg1"/>
                </a:solidFill>
              </a:rPr>
              <a:t> И.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Билереер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бе</a:t>
            </a:r>
            <a:r>
              <a:rPr lang="ru-RU" sz="1600" b="1" i="1" dirty="0" smtClean="0">
                <a:solidFill>
                  <a:schemeClr val="bg1"/>
                </a:solidFill>
              </a:rPr>
              <a:t>? . 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</a:rPr>
              <a:t>– Горно-Алтайск, 1961. – С. 20-21.</a:t>
            </a: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7500958" y="6215082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-24" y="0"/>
            <a:ext cx="91440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44" y="260648"/>
            <a:ext cx="878687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В. </a:t>
            </a:r>
            <a:r>
              <a:rPr lang="ru-RU" sz="2000" b="1" i="1" dirty="0" err="1" smtClean="0">
                <a:solidFill>
                  <a:schemeClr val="bg1"/>
                </a:solidFill>
              </a:rPr>
              <a:t>Терешкованыҥ </a:t>
            </a:r>
            <a:r>
              <a:rPr lang="ru-RU" sz="2000" b="1" dirty="0" err="1" smtClean="0">
                <a:solidFill>
                  <a:schemeClr val="bg1"/>
                </a:solidFill>
              </a:rPr>
              <a:t>куучыны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аайынча</a:t>
            </a:r>
            <a:r>
              <a:rPr lang="ru-RU" sz="2000" b="1" dirty="0" smtClean="0">
                <a:solidFill>
                  <a:schemeClr val="bg1"/>
                </a:solidFill>
              </a:rPr>
              <a:t>…</a:t>
            </a:r>
          </a:p>
          <a:p>
            <a:pPr algn="ctr"/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«…16 июнь, 1963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ыл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воскресен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Öй</a:t>
            </a:r>
            <a:r>
              <a:rPr lang="ru-RU" sz="2000" dirty="0">
                <a:solidFill>
                  <a:schemeClr val="bg1"/>
                </a:solidFill>
              </a:rPr>
              <a:t> он </a:t>
            </a:r>
            <a:r>
              <a:rPr lang="ru-RU" sz="2000" dirty="0" err="1">
                <a:solidFill>
                  <a:schemeClr val="bg1"/>
                </a:solidFill>
              </a:rPr>
              <a:t>эки</a:t>
            </a:r>
            <a:r>
              <a:rPr lang="ru-RU" sz="2000" dirty="0">
                <a:solidFill>
                  <a:schemeClr val="bg1"/>
                </a:solidFill>
              </a:rPr>
              <a:t> час одус </a:t>
            </a:r>
            <a:r>
              <a:rPr lang="ru-RU" sz="2000" dirty="0" smtClean="0">
                <a:solidFill>
                  <a:schemeClr val="bg1"/>
                </a:solidFill>
              </a:rPr>
              <a:t>минут. Ракета </a:t>
            </a:r>
            <a:r>
              <a:rPr lang="ru-RU" sz="2000" dirty="0" err="1">
                <a:solidFill>
                  <a:schemeClr val="bg1"/>
                </a:solidFill>
              </a:rPr>
              <a:t>араай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кöдÿрилип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чыкты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аан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ийде-кÿчтÿ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двигательдердиҥ </a:t>
            </a:r>
            <a:r>
              <a:rPr lang="ru-RU" sz="2000" dirty="0" err="1" smtClean="0">
                <a:solidFill>
                  <a:schemeClr val="bg1"/>
                </a:solidFill>
              </a:rPr>
              <a:t>кÿркÿрежинеҥ </a:t>
            </a:r>
            <a:r>
              <a:rPr lang="ru-RU" sz="2000" dirty="0" err="1">
                <a:solidFill>
                  <a:schemeClr val="bg1"/>
                </a:solidFill>
              </a:rPr>
              <a:t>эбиреде</a:t>
            </a:r>
            <a:r>
              <a:rPr lang="ru-RU" sz="2000" dirty="0">
                <a:solidFill>
                  <a:schemeClr val="bg1"/>
                </a:solidFill>
              </a:rPr>
              <a:t> не </a:t>
            </a:r>
            <a:r>
              <a:rPr lang="ru-RU" sz="2000" dirty="0" err="1">
                <a:solidFill>
                  <a:schemeClr val="bg1"/>
                </a:solidFill>
              </a:rPr>
              <a:t>ле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неме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селеҥдеп турды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Учужын</a:t>
            </a:r>
            <a:r>
              <a:rPr lang="ru-RU" sz="2000" dirty="0">
                <a:solidFill>
                  <a:schemeClr val="bg1"/>
                </a:solidFill>
              </a:rPr>
              <a:t> там </a:t>
            </a:r>
            <a:r>
              <a:rPr lang="ru-RU" sz="2000" dirty="0" err="1">
                <a:solidFill>
                  <a:schemeClr val="bg1"/>
                </a:solidFill>
              </a:rPr>
              <a:t>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тÿргендедип</a:t>
            </a:r>
            <a:r>
              <a:rPr lang="ru-RU" sz="2000" dirty="0">
                <a:solidFill>
                  <a:schemeClr val="bg1"/>
                </a:solidFill>
              </a:rPr>
              <a:t>, ракета </a:t>
            </a:r>
            <a:r>
              <a:rPr lang="ru-RU" sz="2000" dirty="0" err="1">
                <a:solidFill>
                  <a:schemeClr val="bg1"/>
                </a:solidFill>
              </a:rPr>
              <a:t>саҥ öрö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шургуды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Кандый</a:t>
            </a:r>
            <a:r>
              <a:rPr lang="ru-RU" sz="2000" dirty="0">
                <a:solidFill>
                  <a:schemeClr val="bg1"/>
                </a:solidFill>
              </a:rPr>
              <a:t> да </a:t>
            </a:r>
            <a:r>
              <a:rPr lang="ru-RU" sz="2000" dirty="0" err="1">
                <a:solidFill>
                  <a:schemeClr val="bg1"/>
                </a:solidFill>
              </a:rPr>
              <a:t>ийде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бастыра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бойымды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кучактай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алала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отургышка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апшыра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базып</a:t>
            </a:r>
            <a:r>
              <a:rPr lang="ru-RU" sz="2000" dirty="0">
                <a:solidFill>
                  <a:schemeClr val="bg1"/>
                </a:solidFill>
              </a:rPr>
              <a:t> тура </a:t>
            </a:r>
            <a:r>
              <a:rPr lang="ru-RU" sz="2000" dirty="0" err="1">
                <a:solidFill>
                  <a:schemeClr val="bg1"/>
                </a:solidFill>
              </a:rPr>
              <a:t>берди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тужында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тыныжым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буулды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оноҥ дезе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сыным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еҥиле берди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Мен </a:t>
            </a:r>
            <a:r>
              <a:rPr lang="ru-RU" sz="2000" dirty="0" err="1">
                <a:solidFill>
                  <a:schemeClr val="bg1"/>
                </a:solidFill>
              </a:rPr>
              <a:t>тегерик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иллюминаторго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ÿзимле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апшынып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тöмöн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алдымда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ыраак-ыраакта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ерди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кöрÿп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ийдим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Тургуза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радиоло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етирдим</a:t>
            </a:r>
            <a:r>
              <a:rPr lang="ru-RU" sz="2000" dirty="0">
                <a:solidFill>
                  <a:schemeClr val="bg1"/>
                </a:solidFill>
              </a:rPr>
              <a:t>: «Мен «Чайка. </a:t>
            </a:r>
            <a:r>
              <a:rPr lang="ru-RU" sz="2000" dirty="0" err="1">
                <a:solidFill>
                  <a:schemeClr val="bg1"/>
                </a:solidFill>
              </a:rPr>
              <a:t>Санаам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арык, </a:t>
            </a:r>
            <a:r>
              <a:rPr lang="ru-RU" sz="2000" dirty="0" err="1">
                <a:solidFill>
                  <a:schemeClr val="bg1"/>
                </a:solidFill>
              </a:rPr>
              <a:t>су-кадыгым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сÿрекей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акшы</a:t>
            </a:r>
            <a:r>
              <a:rPr lang="ru-RU" sz="2000" dirty="0">
                <a:solidFill>
                  <a:schemeClr val="bg1"/>
                </a:solidFill>
              </a:rPr>
              <a:t>!»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Бир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частаҥ </a:t>
            </a:r>
            <a:r>
              <a:rPr lang="ru-RU" sz="2000" dirty="0">
                <a:solidFill>
                  <a:schemeClr val="bg1"/>
                </a:solidFill>
              </a:rPr>
              <a:t>ас </a:t>
            </a:r>
            <a:r>
              <a:rPr lang="ru-RU" sz="2000" dirty="0" err="1">
                <a:solidFill>
                  <a:schemeClr val="bg1"/>
                </a:solidFill>
              </a:rPr>
              <a:t>öйдиҥ туркунына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тÿш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караҥуй тÿнле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солынды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арык </a:t>
            </a:r>
            <a:r>
              <a:rPr lang="ru-RU" sz="2000" dirty="0" err="1">
                <a:solidFill>
                  <a:schemeClr val="bg1"/>
                </a:solidFill>
              </a:rPr>
              <a:t>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болгон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бир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секундтыҥ бажында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кенете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караҥуй боло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берген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Иллюминаторлордыҥ тыш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анында</a:t>
            </a:r>
            <a:r>
              <a:rPr lang="ru-RU" sz="2000" dirty="0">
                <a:solidFill>
                  <a:schemeClr val="bg1"/>
                </a:solidFill>
              </a:rPr>
              <a:t> бала </a:t>
            </a:r>
            <a:r>
              <a:rPr lang="ru-RU" sz="2000" dirty="0" err="1">
                <a:solidFill>
                  <a:schemeClr val="bg1"/>
                </a:solidFill>
              </a:rPr>
              <a:t>тужынаҥ </a:t>
            </a:r>
            <a:r>
              <a:rPr lang="ru-RU" sz="2000" dirty="0">
                <a:solidFill>
                  <a:schemeClr val="bg1"/>
                </a:solidFill>
              </a:rPr>
              <a:t>ала </a:t>
            </a:r>
            <a:r>
              <a:rPr lang="ru-RU" sz="2000" dirty="0" err="1">
                <a:solidFill>
                  <a:schemeClr val="bg1"/>
                </a:solidFill>
              </a:rPr>
              <a:t>таныш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ылдыстар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кайкалап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öтти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Айды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кöрбöгöм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е </a:t>
            </a:r>
            <a:r>
              <a:rPr lang="ru-RU" sz="2000" dirty="0" err="1">
                <a:solidFill>
                  <a:schemeClr val="bg1"/>
                </a:solidFill>
              </a:rPr>
              <a:t>Айдыҥ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аркынына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арыткан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булуттарга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бÿркеткен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>
                <a:solidFill>
                  <a:schemeClr val="bg1"/>
                </a:solidFill>
              </a:rPr>
              <a:t>ер </a:t>
            </a:r>
            <a:r>
              <a:rPr lang="ru-RU" sz="2000" dirty="0" err="1">
                <a:solidFill>
                  <a:schemeClr val="bg1"/>
                </a:solidFill>
              </a:rPr>
              <a:t>чокум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корÿнген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Оноҥ </a:t>
            </a:r>
            <a:r>
              <a:rPr lang="ru-RU" sz="2000" dirty="0" err="1">
                <a:solidFill>
                  <a:schemeClr val="bg1"/>
                </a:solidFill>
              </a:rPr>
              <a:t>кÿнниҥ чогы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кабинаныҥ ичин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ойто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</a:t>
            </a:r>
            <a:r>
              <a:rPr lang="ru-RU" sz="2000" dirty="0" err="1">
                <a:solidFill>
                  <a:schemeClr val="bg1"/>
                </a:solidFill>
              </a:rPr>
              <a:t>арыдып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ийген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Приборлордо</a:t>
            </a:r>
            <a:r>
              <a:rPr lang="ru-RU" sz="2000" dirty="0">
                <a:solidFill>
                  <a:schemeClr val="bg1"/>
                </a:solidFill>
              </a:rPr>
              <a:t> «1» </a:t>
            </a:r>
            <a:r>
              <a:rPr lang="ru-RU" sz="2000" dirty="0" err="1">
                <a:solidFill>
                  <a:schemeClr val="bg1"/>
                </a:solidFill>
              </a:rPr>
              <a:t>деген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кÿйÿп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чыкты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Кереп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планетаны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бир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катап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айланып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келтир</a:t>
            </a:r>
            <a:r>
              <a:rPr lang="ru-RU" sz="2000" dirty="0" smtClean="0">
                <a:solidFill>
                  <a:schemeClr val="bg1"/>
                </a:solidFill>
              </a:rPr>
              <a:t>…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</a:rPr>
              <a:t>//  Кучияк Н.П.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Тöрöл</a:t>
            </a:r>
            <a:r>
              <a:rPr lang="ru-RU" sz="1600" b="1" i="1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</a:rPr>
              <a:t>сöс</a:t>
            </a:r>
            <a:r>
              <a:rPr lang="ru-RU" sz="1600" b="1" i="1" dirty="0" smtClean="0">
                <a:solidFill>
                  <a:schemeClr val="bg1"/>
                </a:solidFill>
              </a:rPr>
              <a:t>: 2кл. 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</a:rPr>
              <a:t>– Горно-Алтайск, 1976. – С. 111-113.</a:t>
            </a: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3000364" y="6143644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1593809188_12-p-fon-dlya-prezentatsii-kosmos-13.jpg"/>
          <p:cNvPicPr>
            <a:picLocks noChangeAspect="1" noChangeArrowheads="1"/>
          </p:cNvPicPr>
          <p:nvPr/>
        </p:nvPicPr>
        <p:blipFill>
          <a:blip r:embed="rId2" cstate="print"/>
          <a:srcRect r="19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 descr="C:\Documents and Settings\Admin\Рабочий стол\259360583016212.png"/>
          <p:cNvPicPr/>
          <p:nvPr/>
        </p:nvPicPr>
        <p:blipFill>
          <a:blip r:embed="rId3" cstate="print"/>
          <a:srcRect l="33631" t="26655" r="25526" b="29725"/>
          <a:stretch>
            <a:fillRect/>
          </a:stretch>
        </p:blipFill>
        <p:spPr bwMode="auto">
          <a:xfrm>
            <a:off x="6012160" y="404664"/>
            <a:ext cx="1996844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TextBox 12"/>
          <p:cNvSpPr txBox="1"/>
          <p:nvPr/>
        </p:nvSpPr>
        <p:spPr>
          <a:xfrm>
            <a:off x="5940152" y="105273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hlinkClick r:id="rId4" action="ppaction://hlinksldjump"/>
              </a:rPr>
              <a:t>КОСМОС – </a:t>
            </a:r>
          </a:p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hlinkClick r:id="rId4" action="ppaction://hlinksldjump"/>
              </a:rPr>
              <a:t>сӧзликте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13313" name="Picture 1" descr="C:\Users\Admin\Desktop\Новая папка\Screenshot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645024"/>
            <a:ext cx="2664296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Admin\Desktop\Новая папка\Screenshot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20688"/>
            <a:ext cx="2466189" cy="2250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11560" y="12687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hlinkClick r:id="rId7" action="ppaction://hlinksldjump"/>
              </a:rPr>
              <a:t>КОСМОС-</a:t>
            </a:r>
          </a:p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hlinkClick r:id="rId7" action="ppaction://hlinksldjump"/>
              </a:rPr>
              <a:t>ӱлгерлерде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450912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hlinkClick r:id="rId8" action="ppaction://hlinksldjump"/>
              </a:rPr>
              <a:t>КОСМОНАВТТАР  </a:t>
            </a:r>
            <a:r>
              <a:rPr lang="ru-RU" sz="2400" b="1" i="1" dirty="0" err="1" smtClean="0">
                <a:solidFill>
                  <a:srgbClr val="FFFF00"/>
                </a:solidFill>
                <a:hlinkClick r:id="rId8" action="ppaction://hlinksldjump"/>
              </a:rPr>
              <a:t>Алтайда</a:t>
            </a:r>
            <a:endParaRPr lang="ru-RU" sz="2400" b="1" i="1" dirty="0" smtClean="0">
              <a:solidFill>
                <a:srgbClr val="FFFF00"/>
              </a:solidFill>
            </a:endParaRPr>
          </a:p>
          <a:p>
            <a:pPr algn="ctr"/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31747" name="Picture 3" descr="C:\Users\Admin\Desktop\Новая папка\Screenshot_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429000"/>
            <a:ext cx="2664296" cy="2618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83568" y="436510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hlinkClick r:id="rId10" action="ppaction://hlinksldjump"/>
              </a:rPr>
              <a:t>КОСМОС-</a:t>
            </a:r>
          </a:p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hlinkClick r:id="rId10" action="ppaction://hlinksldjump"/>
              </a:rPr>
              <a:t>табышкактарда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  <p:pic>
        <p:nvPicPr>
          <p:cNvPr id="31748" name="Picture 4" descr="C:\Users\Admin\Desktop\Новая папка\Screenshot_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1916832"/>
            <a:ext cx="2673474" cy="2647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3131840" y="263691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hlinkClick r:id="rId12" action="ppaction://hlinksldjump"/>
              </a:rPr>
              <a:t>КОСМОС –</a:t>
            </a:r>
          </a:p>
          <a:p>
            <a:pPr algn="ctr"/>
            <a:r>
              <a:rPr lang="ru-RU" sz="2400" b="1" i="1" dirty="0" err="1" smtClean="0">
                <a:solidFill>
                  <a:srgbClr val="FFFF00"/>
                </a:solidFill>
                <a:hlinkClick r:id="rId12" action="ppaction://hlinksldjump"/>
              </a:rPr>
              <a:t>кеп-куучындарда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1593809189_9-p-fon-dlya-prezentatsii-kosmos-10.jpg"/>
          <p:cNvPicPr>
            <a:picLocks noChangeAspect="1" noChangeArrowheads="1"/>
          </p:cNvPicPr>
          <p:nvPr/>
        </p:nvPicPr>
        <p:blipFill>
          <a:blip r:embed="rId2" cstate="print"/>
          <a:srcRect r="20000"/>
          <a:stretch>
            <a:fillRect/>
          </a:stretch>
        </p:blipFill>
        <p:spPr bwMode="auto">
          <a:xfrm>
            <a:off x="0" y="0"/>
            <a:ext cx="9144024" cy="685800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5984" y="642918"/>
            <a:ext cx="5143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БАШТАПКЫ КОСМОНАВТКА МАК!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72198" y="1285860"/>
            <a:ext cx="22145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Ч.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Чунижеков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928802"/>
            <a:ext cx="4000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Коммунизмге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олысты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Компартиябыс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баштаган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Совет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аҥныҥ колында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Наука, техника </a:t>
            </a:r>
            <a:r>
              <a:rPr lang="ru-RU" sz="2000" dirty="0" err="1" smtClean="0">
                <a:solidFill>
                  <a:schemeClr val="bg1"/>
                </a:solidFill>
              </a:rPr>
              <a:t>тыҥыган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	Болот канат </a:t>
            </a:r>
            <a:r>
              <a:rPr lang="ru-RU" sz="2000" dirty="0" err="1" smtClean="0">
                <a:solidFill>
                  <a:schemeClr val="bg1"/>
                </a:solidFill>
              </a:rPr>
              <a:t>сулаган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Бистиҥ устар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ийделÿ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	«Восток» </a:t>
            </a:r>
            <a:r>
              <a:rPr lang="ru-RU" sz="2000" dirty="0" err="1" smtClean="0">
                <a:solidFill>
                  <a:schemeClr val="bg1"/>
                </a:solidFill>
              </a:rPr>
              <a:t>кереп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учурткан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Ойгор</a:t>
            </a:r>
            <a:r>
              <a:rPr lang="ru-RU" sz="2000" dirty="0" smtClean="0">
                <a:solidFill>
                  <a:schemeClr val="bg1"/>
                </a:solidFill>
              </a:rPr>
              <a:t> улус </a:t>
            </a:r>
            <a:r>
              <a:rPr lang="ru-RU" sz="2000" dirty="0" err="1" smtClean="0">
                <a:solidFill>
                  <a:schemeClr val="bg1"/>
                </a:solidFill>
              </a:rPr>
              <a:t>мактулу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1857364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Космонавт Гагарин,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Космоско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барып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келдиҥ.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Тöрöлиҥе улу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макты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Ӱргÿл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smtClean="0">
                <a:solidFill>
                  <a:schemeClr val="bg1"/>
                </a:solidFill>
              </a:rPr>
              <a:t>иге </a:t>
            </a:r>
            <a:r>
              <a:rPr lang="ru-RU" sz="2000" dirty="0" err="1" smtClean="0">
                <a:solidFill>
                  <a:schemeClr val="bg1"/>
                </a:solidFill>
              </a:rPr>
              <a:t>экелдиҥ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Ак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булуттыҥ ÿстиле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Учуп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ÿрер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j</a:t>
            </a:r>
            <a:r>
              <a:rPr lang="ru-RU" sz="2000" dirty="0" err="1" smtClean="0">
                <a:solidFill>
                  <a:schemeClr val="bg1"/>
                </a:solidFill>
              </a:rPr>
              <a:t>ол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таптыҥ.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Космостыҥ телкемин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	</a:t>
            </a:r>
            <a:r>
              <a:rPr lang="ru-RU" sz="2000" dirty="0" err="1" smtClean="0">
                <a:solidFill>
                  <a:schemeClr val="bg1"/>
                </a:solidFill>
              </a:rPr>
              <a:t>Бактыратан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öй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ачтыҥ.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5286388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bg1"/>
                </a:solidFill>
              </a:rPr>
              <a:t>// Кучияк Н.П. </a:t>
            </a:r>
            <a:r>
              <a:rPr lang="ru-RU" i="1" dirty="0" err="1" smtClean="0">
                <a:solidFill>
                  <a:schemeClr val="bg1"/>
                </a:solidFill>
              </a:rPr>
              <a:t>Кычырар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бичик</a:t>
            </a:r>
            <a:r>
              <a:rPr lang="ru-RU" i="1" dirty="0" smtClean="0">
                <a:solidFill>
                  <a:schemeClr val="bg1"/>
                </a:solidFill>
              </a:rPr>
              <a:t>: </a:t>
            </a:r>
            <a:r>
              <a:rPr lang="ru-RU" i="1" dirty="0" err="1" smtClean="0">
                <a:solidFill>
                  <a:schemeClr val="bg1"/>
                </a:solidFill>
              </a:rPr>
              <a:t>баштамы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школдыҥ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II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классына</a:t>
            </a:r>
            <a:r>
              <a:rPr lang="ru-RU" i="1" dirty="0" smtClean="0">
                <a:solidFill>
                  <a:schemeClr val="bg1"/>
                </a:solidFill>
              </a:rPr>
              <a:t>. – Горно-Алтайск, 1968. – С. 198.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2285984" y="6000768"/>
            <a:ext cx="100013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753</Words>
  <Application>Microsoft Office PowerPoint</Application>
  <PresentationFormat>Экран (4:3)</PresentationFormat>
  <Paragraphs>266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145</cp:revision>
  <dcterms:created xsi:type="dcterms:W3CDTF">2021-04-14T09:39:51Z</dcterms:created>
  <dcterms:modified xsi:type="dcterms:W3CDTF">2021-04-20T10:19:14Z</dcterms:modified>
</cp:coreProperties>
</file>