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Гранд-дама острого сюжета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 130-летию со дня рождения Агаты Кристи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05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«Автобиографии» Агата Кристи…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28936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апишет: «Никому в голову не могло прийти, что настанет время, когда детективы будут читать из-за описываемых в них сцен насилия».</a:t>
            </a:r>
          </a:p>
          <a:p>
            <a:pPr marL="0" indent="0">
              <a:buNone/>
            </a:pPr>
            <a:r>
              <a:rPr lang="ru-RU" dirty="0" smtClean="0"/>
              <a:t>В романах А. Кристи сцен жестокости и насилия не встретишь. Говорить о деталях преступления она избегает, ограничиваясь сухой и необходимой информацией.</a:t>
            </a:r>
          </a:p>
          <a:p>
            <a:pPr marL="0" indent="0">
              <a:buNone/>
            </a:pPr>
            <a:r>
              <a:rPr lang="ru-RU" dirty="0" smtClean="0"/>
              <a:t>После второй мировой войны кончился золотой век классического детектива, у Агаты Кристи появились многочисленные конкуренты. Но эта конкуренция оказалась для нее неопасной. Ничто не смогло погасить читательского интереса к «королеве детектива».</a:t>
            </a:r>
          </a:p>
          <a:p>
            <a:pPr marL="0" indent="0" algn="r">
              <a:buNone/>
            </a:pPr>
            <a:r>
              <a:rPr lang="ru-RU" sz="1200" dirty="0"/>
              <a:t>Ильина Н. Агата Кристи на отечественном литературном фоне / Н. Ильина // Иностранная литература. – 1992. - № 11-12. – С</a:t>
            </a:r>
            <a:r>
              <a:rPr lang="ru-RU" sz="1200" dirty="0" smtClean="0"/>
              <a:t>. 296</a:t>
            </a:r>
            <a:endParaRPr lang="ru-RU" sz="1200" dirty="0"/>
          </a:p>
        </p:txBody>
      </p:sp>
      <p:pic>
        <p:nvPicPr>
          <p:cNvPr id="4" name="Рисунок 3" descr="https://antique.newbookshop.ru/pict/101650935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r="1408" b="9307"/>
          <a:stretch/>
        </p:blipFill>
        <p:spPr bwMode="auto">
          <a:xfrm>
            <a:off x="1294361" y="4589866"/>
            <a:ext cx="1257300" cy="1635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622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Популярность детектива-загадки растет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 55 лет литературной деятельности Агата Кристи выпустила 85 книг повестей и романов «</a:t>
            </a:r>
            <a:r>
              <a:rPr lang="ru-RU" dirty="0" err="1" smtClean="0"/>
              <a:t>крими</a:t>
            </a:r>
            <a:r>
              <a:rPr lang="ru-RU" dirty="0" smtClean="0"/>
              <a:t>», 19 книг рассказов, среди которых выделяется необычная для её творчества группа мистических, томик стихов и 17 пьес – из них «Мышеловка» побила все рекорды сценического долголетия: в течение 25 лет она ежедневно появлялась на лондонских сценах. С ноября 1952 года по декабрь 1977-го «Мышеловку» посмотрело более четырех миллионов зрителей (её сюжет, преступление в отгороженной обстоятельствами от мира небольшой группе, талантливо разыгран на необычном уровне «инопланетян» братьями Стругацкими в повести «Отель «У погибшего альпиниста»»).</a:t>
            </a:r>
          </a:p>
          <a:p>
            <a:pPr marL="0" indent="0" algn="r">
              <a:buNone/>
            </a:pPr>
            <a:r>
              <a:rPr lang="ru-RU" sz="1200" dirty="0"/>
              <a:t>Величко Ф. Жизнь Агаты Кристи, или сюжет для детектива / Ф. Величко // Наука и религия. – 2002. - № 2</a:t>
            </a:r>
            <a:r>
              <a:rPr lang="ru-RU" sz="1200" dirty="0" smtClean="0"/>
              <a:t>. – С. 49</a:t>
            </a:r>
            <a:endParaRPr lang="ru-RU" sz="1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irecommend.ru/sites/default/files/product-images/80780/mousetrap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99" y="4296005"/>
            <a:ext cx="1388571" cy="1664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86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Свою творческую продуктивность…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Агата Кристи сравнивала с производительностью машины для приготовления колбасного фарша. Общий тираж книг Агаты Кристи на 103 языках мира к 1991 году превысил миллиард экземпляров. Небольшая часть её произведений вышла под псевдонимом «Мэри </a:t>
            </a:r>
            <a:r>
              <a:rPr lang="ru-RU" dirty="0" err="1" smtClean="0"/>
              <a:t>Уэстмейкотт</a:t>
            </a:r>
            <a:r>
              <a:rPr lang="ru-RU" dirty="0" smtClean="0"/>
              <a:t>». Экранизировано более десятка произведений А. Кристи (фильм С. Говорухина «Десять </a:t>
            </a:r>
            <a:r>
              <a:rPr lang="ru-RU" dirty="0" err="1" smtClean="0"/>
              <a:t>негритят</a:t>
            </a:r>
            <a:r>
              <a:rPr lang="ru-RU" dirty="0" smtClean="0"/>
              <a:t>»).</a:t>
            </a:r>
          </a:p>
          <a:p>
            <a:pPr marL="0" indent="0" algn="r">
              <a:buNone/>
            </a:pPr>
            <a:r>
              <a:rPr lang="ru-RU" sz="1200" dirty="0"/>
              <a:t>Величко Ф. Жизнь Агаты Кристи, или сюжет для детектива / Ф. Величко // Наука и религия. – 2002. - № 2</a:t>
            </a:r>
            <a:r>
              <a:rPr lang="ru-RU" sz="1200" dirty="0" smtClean="0"/>
              <a:t>. – С. 49</a:t>
            </a:r>
            <a:endParaRPr lang="ru-RU" sz="1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s://taptut.com/wp-content/uploads/2019/12/interesnye-fakty-ob-agate-kristi-m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95" y="4069080"/>
            <a:ext cx="3840480" cy="2054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39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Президентам Детективного клуба…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Агата Кристи всегда уступала право произносить речи. Но тем не менее её высказывания в редких интервью остры и точны:</a:t>
            </a:r>
          </a:p>
          <a:p>
            <a:pPr algn="ctr">
              <a:buFontTx/>
              <a:buChar char="-"/>
            </a:pPr>
            <a:r>
              <a:rPr lang="ru-RU" sz="1400" dirty="0" smtClean="0"/>
              <a:t>Вы совершали подвиг?</a:t>
            </a:r>
          </a:p>
          <a:p>
            <a:pPr algn="ctr">
              <a:buFontTx/>
              <a:buChar char="-"/>
            </a:pPr>
            <a:r>
              <a:rPr lang="ru-RU" sz="1400" dirty="0" smtClean="0"/>
              <a:t>Да. Однажды выступила с речью перед довольно большой аудиторией.</a:t>
            </a:r>
          </a:p>
          <a:p>
            <a:pPr marL="0" indent="0" algn="ctr">
              <a:buNone/>
            </a:pPr>
            <a:endParaRPr lang="ru-RU" sz="1400" dirty="0" smtClean="0"/>
          </a:p>
          <a:p>
            <a:pPr algn="ctr">
              <a:buFontTx/>
              <a:buChar char="-"/>
            </a:pPr>
            <a:r>
              <a:rPr lang="ru-RU" sz="1400" dirty="0" smtClean="0"/>
              <a:t>Что для вас ценнее всего?</a:t>
            </a:r>
          </a:p>
          <a:p>
            <a:pPr algn="ctr">
              <a:buFontTx/>
              <a:buChar char="-"/>
            </a:pPr>
            <a:r>
              <a:rPr lang="ru-RU" sz="1400" dirty="0" smtClean="0"/>
              <a:t>Возможность делать все, что хочешь, с тем, чем владеешь.</a:t>
            </a:r>
          </a:p>
          <a:p>
            <a:pPr algn="ctr">
              <a:buFontTx/>
              <a:buChar char="-"/>
            </a:pPr>
            <a:endParaRPr lang="ru-RU" sz="1400" dirty="0"/>
          </a:p>
          <a:p>
            <a:pPr algn="ctr">
              <a:buFontTx/>
              <a:buChar char="-"/>
            </a:pPr>
            <a:r>
              <a:rPr lang="ru-RU" sz="1400" dirty="0" smtClean="0"/>
              <a:t>Что для вас как писателя важнее всего?</a:t>
            </a:r>
          </a:p>
          <a:p>
            <a:pPr algn="ctr">
              <a:buFontTx/>
              <a:buChar char="-"/>
            </a:pPr>
            <a:r>
              <a:rPr lang="ru-RU" sz="1400" dirty="0" smtClean="0"/>
              <a:t>Писать в свое личное, собственное время.</a:t>
            </a:r>
          </a:p>
          <a:p>
            <a:pPr marL="0" indent="0" algn="ctr">
              <a:buNone/>
            </a:pPr>
            <a:r>
              <a:rPr lang="ru-RU" sz="1400" dirty="0" smtClean="0"/>
              <a:t>(из интервью с А. Кристи)</a:t>
            </a:r>
          </a:p>
          <a:p>
            <a:pPr marL="0" indent="0" algn="r">
              <a:buNone/>
            </a:pPr>
            <a:r>
              <a:rPr lang="ru-RU" sz="1200" dirty="0" err="1" smtClean="0"/>
              <a:t>Геркова</a:t>
            </a:r>
            <a:r>
              <a:rPr lang="ru-RU" sz="1200" dirty="0" smtClean="0"/>
              <a:t> А. Она бы не хотела делиться этой информацией / А. </a:t>
            </a:r>
            <a:r>
              <a:rPr lang="ru-RU" sz="1200" dirty="0" err="1" smtClean="0"/>
              <a:t>Геркова</a:t>
            </a:r>
            <a:r>
              <a:rPr lang="ru-RU" sz="1200" dirty="0" smtClean="0"/>
              <a:t> // Домовой. – 2000. - № 4. </a:t>
            </a:r>
            <a:r>
              <a:rPr lang="ru-RU" sz="1200" dirty="0" smtClean="0"/>
              <a:t>– С. 135, 137, 138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8231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1971 году Кристи была награждена…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Орденом дамы-командора Британской Империи и получила право носить перед именем титул «дама». Так как в 1968 году её муж Макс </a:t>
            </a:r>
            <a:r>
              <a:rPr lang="ru-RU" dirty="0" err="1" smtClean="0"/>
              <a:t>Мэллоуэн</a:t>
            </a:r>
            <a:r>
              <a:rPr lang="ru-RU" dirty="0" smtClean="0"/>
              <a:t> за выдающиеся заслуги перед британской археологией был возведен в рыцарское достоинство, Кристи, будучи его женой, получила право на титул «леди». Обращаясь к ней, её называли теперь либо леди </a:t>
            </a:r>
            <a:r>
              <a:rPr lang="ru-RU" dirty="0" err="1" smtClean="0"/>
              <a:t>Мэллоу</a:t>
            </a:r>
            <a:r>
              <a:rPr lang="ru-RU" dirty="0" err="1"/>
              <a:t>э</a:t>
            </a:r>
            <a:r>
              <a:rPr lang="ru-RU" dirty="0" err="1" smtClean="0"/>
              <a:t>н</a:t>
            </a:r>
            <a:r>
              <a:rPr lang="ru-RU" dirty="0" smtClean="0"/>
              <a:t>, либо дама Агата.</a:t>
            </a:r>
          </a:p>
          <a:p>
            <a:pPr marL="0" indent="0">
              <a:buNone/>
            </a:pPr>
            <a:r>
              <a:rPr lang="ru-RU" dirty="0" smtClean="0"/>
              <a:t>Агата Кристи и Макс </a:t>
            </a:r>
            <a:r>
              <a:rPr lang="ru-RU" dirty="0" err="1" smtClean="0"/>
              <a:t>Мэллоуэн</a:t>
            </a:r>
            <a:r>
              <a:rPr lang="ru-RU" dirty="0" smtClean="0"/>
              <a:t> прожили вместе сорок шесть счастливых лет (Агата взяла фамилию мужа, но писать продолжала под своим прежним именем). Все эти годы она ухитрялась совмещать собственную очень интенсивную литературную работу с самоотверженной помощью мужу во время его частых экспедиций. Она фотографировала, реставрировала, составляла каталоги его археологических находок.</a:t>
            </a:r>
          </a:p>
          <a:p>
            <a:pPr marL="0" indent="0" algn="r">
              <a:buNone/>
            </a:pPr>
            <a:r>
              <a:rPr lang="ru-RU" sz="1200" dirty="0" smtClean="0"/>
              <a:t>Зубков А. Тайны Агаты Кристи / А. Зубков // Сельская новь. – 1999. - № 11. – С. 40-41</a:t>
            </a:r>
            <a:endParaRPr lang="ru-RU" sz="1200" dirty="0"/>
          </a:p>
        </p:txBody>
      </p:sp>
      <p:pic>
        <p:nvPicPr>
          <p:cNvPr id="4" name="Рисунок 3" descr="https://i.pinimg.com/236x/81/d4/1e/81d41e6b84304363f29a9af9805a130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46" y="4751705"/>
            <a:ext cx="1212792" cy="1582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352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Последняя тайна Агаты Кристи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После вскрытия завещания писательницы все узнали, что вместо многомиллионного состояния на счету умершей оказалось всего 106683 фунта. Агата Кристи была деловой женщиной и очень талантливой в финансовых операциях. Ей все время поступали деньги от многочисленных переизданий её романов.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Где спрятаны миллионы Агаты Кристи? Известно лишь то, что при жизни «королева детектива» ужасно не любила налоговых инспекторов. Талантливая в построении криминальной интриги, она и в жизни изобретала гениальные ходы, чтобы укрыть свои фунты от налоговой инспекции.</a:t>
            </a:r>
          </a:p>
          <a:p>
            <a:pPr marL="0" indent="0" algn="r">
              <a:buNone/>
            </a:pPr>
            <a:r>
              <a:rPr lang="ru-RU" sz="1200" dirty="0"/>
              <a:t>Величко Ф. Жизнь Агаты Кристи, или сюжет для детектива / Ф. Величко // Наука и религия. – 2002. - № 2. – С. </a:t>
            </a:r>
            <a:r>
              <a:rPr lang="ru-RU" sz="1200" dirty="0" smtClean="0"/>
              <a:t>50</a:t>
            </a:r>
            <a:endParaRPr lang="ru-RU" sz="1200" dirty="0"/>
          </a:p>
          <a:p>
            <a:pPr marL="0" indent="0" algn="r">
              <a:buNone/>
            </a:pPr>
            <a:endParaRPr lang="ru-RU" sz="1200" dirty="0"/>
          </a:p>
        </p:txBody>
      </p:sp>
      <p:pic>
        <p:nvPicPr>
          <p:cNvPr id="4" name="Рисунок 3" descr="https://avatars.mds.yandex.net/get-zen_doc/1925657/pub_5d7e07bbe6cb9b00adee7584_5d7e0e02fe28913db0157759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74" y="4449214"/>
            <a:ext cx="1733550" cy="173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74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20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Библиография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37855"/>
            <a:ext cx="10058400" cy="4497185"/>
          </a:xfrm>
        </p:spPr>
        <p:txBody>
          <a:bodyPr>
            <a:normAutofit/>
          </a:bodyPr>
          <a:lstStyle/>
          <a:p>
            <a:r>
              <a:rPr lang="ru-RU" sz="1200" dirty="0"/>
              <a:t>Величко Ф. Жизнь Агаты Кристи, или сюжет для детектива / Ф. Величко // Наука и религия. – 2002. - № 2. </a:t>
            </a:r>
            <a:endParaRPr lang="ru-RU" sz="1200" dirty="0" smtClean="0"/>
          </a:p>
          <a:p>
            <a:r>
              <a:rPr lang="ru-RU" sz="1200" dirty="0" err="1" smtClean="0"/>
              <a:t>Геркова</a:t>
            </a:r>
            <a:r>
              <a:rPr lang="ru-RU" sz="1200" dirty="0" smtClean="0"/>
              <a:t> </a:t>
            </a:r>
            <a:r>
              <a:rPr lang="ru-RU" sz="1200" dirty="0"/>
              <a:t>А. Она бы не хотела делиться этой информацией / А. </a:t>
            </a:r>
            <a:r>
              <a:rPr lang="ru-RU" sz="1200" dirty="0" err="1"/>
              <a:t>Геркова</a:t>
            </a:r>
            <a:r>
              <a:rPr lang="ru-RU" sz="1200" dirty="0"/>
              <a:t> // Домовой. – 2000. - № 4</a:t>
            </a:r>
            <a:r>
              <a:rPr lang="ru-RU" sz="1200" dirty="0" smtClean="0"/>
              <a:t>.</a:t>
            </a:r>
          </a:p>
          <a:p>
            <a:r>
              <a:rPr lang="ru-RU" sz="1200" dirty="0"/>
              <a:t>Застенчивая королева, обреченная на успех //Анджапаридзе Г. Не только о детективе. – Москва: Вагриус, </a:t>
            </a:r>
            <a:r>
              <a:rPr lang="ru-RU" sz="1200" dirty="0" smtClean="0"/>
              <a:t>2003. </a:t>
            </a:r>
            <a:endParaRPr lang="ru-RU" sz="1200" dirty="0"/>
          </a:p>
          <a:p>
            <a:r>
              <a:rPr lang="ru-RU" sz="1200" dirty="0" smtClean="0"/>
              <a:t>Зубков </a:t>
            </a:r>
            <a:r>
              <a:rPr lang="ru-RU" sz="1200" dirty="0"/>
              <a:t>А. Тайны Агаты Кристи / А. Зубков // Сельская новь. – 1999. - № </a:t>
            </a:r>
            <a:r>
              <a:rPr lang="ru-RU" sz="1200" dirty="0" smtClean="0"/>
              <a:t>11.</a:t>
            </a:r>
          </a:p>
          <a:p>
            <a:r>
              <a:rPr lang="ru-RU" sz="1200" dirty="0" smtClean="0"/>
              <a:t>Ильина </a:t>
            </a:r>
            <a:r>
              <a:rPr lang="ru-RU" sz="1200" dirty="0"/>
              <a:t>Н. Агата Кристи на отечественном литературном фоне / Н. Ильина // Иностранная литература. – 1992. - № 11-12. </a:t>
            </a:r>
            <a:endParaRPr lang="ru-RU" sz="1200" dirty="0" smtClean="0"/>
          </a:p>
          <a:p>
            <a:r>
              <a:rPr lang="ru-RU" sz="1200" dirty="0" err="1"/>
              <a:t>Клевалина</a:t>
            </a:r>
            <a:r>
              <a:rPr lang="ru-RU" sz="1200" dirty="0"/>
              <a:t> Н. Агата Кристи Леди детектив / Н. </a:t>
            </a:r>
            <a:r>
              <a:rPr lang="ru-RU" sz="1200" dirty="0" err="1"/>
              <a:t>Клевалина</a:t>
            </a:r>
            <a:r>
              <a:rPr lang="ru-RU" sz="1200" dirty="0"/>
              <a:t>, А. </a:t>
            </a:r>
            <a:r>
              <a:rPr lang="ru-RU" sz="1200" dirty="0" err="1"/>
              <a:t>Тюкова</a:t>
            </a:r>
            <a:r>
              <a:rPr lang="ru-RU" sz="1200" dirty="0"/>
              <a:t> // Гео. – 2003. - № </a:t>
            </a:r>
            <a:r>
              <a:rPr lang="ru-RU" sz="1200" dirty="0" smtClean="0"/>
              <a:t>4.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3200" b="1" dirty="0" smtClean="0"/>
              <a:t>В </a:t>
            </a:r>
            <a:r>
              <a:rPr lang="ru-RU" sz="3200" b="1" dirty="0"/>
              <a:t>библиотеке </a:t>
            </a:r>
            <a:r>
              <a:rPr lang="ru-RU" sz="3200" b="1" dirty="0" err="1" smtClean="0"/>
              <a:t>ЛитРеса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1200" b="1" dirty="0"/>
              <a:t>э</a:t>
            </a:r>
            <a:r>
              <a:rPr lang="ru-RU" sz="1200" b="1" dirty="0" smtClean="0"/>
              <a:t>лектронные книги Агаты Кристи с бесплатным доступом</a:t>
            </a:r>
          </a:p>
          <a:p>
            <a:pPr marL="0" indent="0">
              <a:buNone/>
            </a:pPr>
            <a:r>
              <a:rPr lang="ru-RU" sz="1200" b="1" dirty="0"/>
              <a:t>ч</a:t>
            </a:r>
            <a:r>
              <a:rPr lang="ru-RU" sz="1200" b="1" dirty="0" smtClean="0"/>
              <a:t>ерез регистрацию в Национальной библиотеке им. М. В. </a:t>
            </a:r>
            <a:r>
              <a:rPr lang="ru-RU" sz="1200" b="1" dirty="0" err="1" smtClean="0"/>
              <a:t>Чевалкова</a:t>
            </a:r>
            <a:r>
              <a:rPr lang="ru-RU" sz="1200" b="1" dirty="0" smtClean="0"/>
              <a:t>,</a:t>
            </a:r>
          </a:p>
          <a:p>
            <a:pPr marL="0" indent="0">
              <a:buNone/>
            </a:pPr>
            <a:r>
              <a:rPr lang="ru-RU" sz="1200" b="1" dirty="0"/>
              <a:t>т</a:t>
            </a:r>
            <a:r>
              <a:rPr lang="ru-RU" sz="1200" b="1" dirty="0" smtClean="0"/>
              <a:t>ел. 2-64-25,</a:t>
            </a:r>
          </a:p>
          <a:p>
            <a:pPr marL="0" indent="0">
              <a:buNone/>
            </a:pPr>
            <a:r>
              <a:rPr lang="ru-RU" sz="1200" b="1" dirty="0"/>
              <a:t>э</a:t>
            </a:r>
            <a:r>
              <a:rPr lang="ru-RU" sz="1200" b="1" dirty="0" smtClean="0"/>
              <a:t>л. адрес </a:t>
            </a:r>
            <a:r>
              <a:rPr lang="en-US" sz="1200" b="1" dirty="0" smtClean="0"/>
              <a:t>ba@nbra.ru</a:t>
            </a:r>
            <a:endParaRPr lang="ru-RU" sz="1200" b="1" dirty="0"/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Автобиограф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40" y="3749041"/>
            <a:ext cx="1450555" cy="184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Тринадцать загадочных случаев (сборник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57" y="3749042"/>
            <a:ext cx="1278947" cy="1845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4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9869905" cy="118620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Будущая </a:t>
            </a:r>
            <a:r>
              <a:rPr lang="ru-RU" dirty="0" smtClean="0"/>
              <a:t>писательница…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9447" y="1886989"/>
            <a:ext cx="10058400" cy="4447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р</a:t>
            </a:r>
            <a:r>
              <a:rPr lang="ru-RU" sz="1600" dirty="0" smtClean="0"/>
              <a:t>одилась 15 сентября 1890 года в </a:t>
            </a:r>
            <a:r>
              <a:rPr lang="ru-RU" sz="1600" dirty="0" smtClean="0"/>
              <a:t>английской семье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smtClean="0"/>
              <a:t>Клары </a:t>
            </a:r>
            <a:r>
              <a:rPr lang="ru-RU" sz="1600" dirty="0" smtClean="0"/>
              <a:t>и Фреда </a:t>
            </a:r>
            <a:r>
              <a:rPr lang="ru-RU" sz="1600" dirty="0" smtClean="0"/>
              <a:t>Миллеров. </a:t>
            </a:r>
            <a:r>
              <a:rPr lang="ru-RU" sz="1600" dirty="0" smtClean="0"/>
              <a:t>Агату крестили в английском приходе города Торки в графстве Девоншир под именем Мэри Кларисса Агата, и до одиннадцати лет она жила в поместье </a:t>
            </a:r>
            <a:r>
              <a:rPr lang="ru-RU" sz="1600" dirty="0" err="1" smtClean="0"/>
              <a:t>Эшфилд</a:t>
            </a:r>
            <a:r>
              <a:rPr lang="ru-RU" sz="1600" dirty="0" smtClean="0"/>
              <a:t>, семейном гнезде Миллеров.</a:t>
            </a:r>
          </a:p>
          <a:p>
            <a:pPr marL="0" indent="0">
              <a:buNone/>
            </a:pPr>
            <a:r>
              <a:rPr lang="ru-RU" sz="1600" dirty="0" err="1" smtClean="0"/>
              <a:t>Эшвилд</a:t>
            </a:r>
            <a:r>
              <a:rPr lang="ru-RU" sz="1600" dirty="0" smtClean="0"/>
              <a:t> остался в памяти Агаты символом счастливого детства. «Несмотря на то, что мои родители любили светскую жизнь, в </a:t>
            </a:r>
            <a:r>
              <a:rPr lang="ru-RU" sz="1600" dirty="0" err="1" smtClean="0"/>
              <a:t>Эшвилде</a:t>
            </a:r>
            <a:r>
              <a:rPr lang="ru-RU" sz="1600" dirty="0" smtClean="0"/>
              <a:t> у меня были тишина и возможность уединиться», - вспоминала Агата много лет спустя. Потребность в уединении возникла у Агаты очень рано: уже в четыре года компании сверстников она предпочитала общество йоркширского терьера Тони, разговоры с няней и семейство котят, созданное ее богатым воображением.</a:t>
            </a:r>
          </a:p>
          <a:p>
            <a:pPr marL="0" indent="0">
              <a:buNone/>
            </a:pPr>
            <a:r>
              <a:rPr lang="ru-RU" sz="1600" dirty="0" smtClean="0"/>
              <a:t>Агата с пяти лет тайком таскает книги из семейной библиотеки. Хотя «в семье уже была умница, - со смехом вспоминала Агата Кристи. – Мне была уготована роль красавицы». Умница – это старшая сестра Агаты </a:t>
            </a:r>
            <a:r>
              <a:rPr lang="ru-RU" sz="1600" dirty="0" err="1" smtClean="0"/>
              <a:t>Мэдж</a:t>
            </a:r>
            <a:r>
              <a:rPr lang="ru-RU" sz="1600" dirty="0" smtClean="0"/>
              <a:t>...</a:t>
            </a:r>
          </a:p>
          <a:p>
            <a:pPr marL="0" indent="0" algn="r">
              <a:buNone/>
            </a:pPr>
            <a:r>
              <a:rPr lang="ru-RU" sz="1200" dirty="0" err="1" smtClean="0"/>
              <a:t>Клевалина</a:t>
            </a:r>
            <a:r>
              <a:rPr lang="ru-RU" sz="1200" dirty="0" smtClean="0"/>
              <a:t> Н. Агата Кристи Леди детектив / Н. </a:t>
            </a:r>
            <a:r>
              <a:rPr lang="ru-RU" sz="1200" dirty="0" err="1" smtClean="0"/>
              <a:t>Клевалина</a:t>
            </a:r>
            <a:r>
              <a:rPr lang="ru-RU" sz="1200" dirty="0" smtClean="0"/>
              <a:t>, А. </a:t>
            </a:r>
            <a:r>
              <a:rPr lang="ru-RU" sz="1200" dirty="0" err="1" smtClean="0"/>
              <a:t>Тюкова</a:t>
            </a:r>
            <a:r>
              <a:rPr lang="ru-RU" sz="1200" dirty="0" smtClean="0"/>
              <a:t> // Гео. – 2003. - № 4. – С. 73-74.</a:t>
            </a:r>
          </a:p>
          <a:p>
            <a:pPr marL="0" indent="0" algn="r">
              <a:buNone/>
            </a:pPr>
            <a:r>
              <a:rPr lang="ru-RU" sz="1200" dirty="0" smtClean="0"/>
              <a:t> </a:t>
            </a:r>
          </a:p>
          <a:p>
            <a:pPr marL="0" indent="0" algn="ctr">
              <a:buNone/>
            </a:pPr>
            <a:endParaRPr lang="ru-RU" sz="1400" dirty="0"/>
          </a:p>
        </p:txBody>
      </p:sp>
      <p:pic>
        <p:nvPicPr>
          <p:cNvPr id="5" name="Рисунок 4" descr="http://cdn.fishki.net/upload/post/2016/07/17/2015226/13726655-922607154535007-216005347249694194-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40" y="4633971"/>
            <a:ext cx="1204913" cy="1542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08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Сестра Агаты и ее первый роман…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551" y="2103120"/>
            <a:ext cx="10277649" cy="425611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</a:t>
            </a:r>
            <a:r>
              <a:rPr lang="ru-RU" dirty="0" smtClean="0"/>
              <a:t>тот роман, «Таинственное дело в </a:t>
            </a:r>
            <a:r>
              <a:rPr lang="ru-RU" dirty="0" err="1" smtClean="0"/>
              <a:t>Стайлсе</a:t>
            </a:r>
            <a:r>
              <a:rPr lang="ru-RU" dirty="0" smtClean="0"/>
              <a:t>», был написан на пари с сестрой </a:t>
            </a:r>
            <a:r>
              <a:rPr lang="ru-RU" dirty="0" err="1" smtClean="0"/>
              <a:t>Мэдж</a:t>
            </a:r>
            <a:r>
              <a:rPr lang="ru-RU" dirty="0" smtClean="0"/>
              <a:t>. Сестры, воспитанные на Диккенсе и Вальтере Скотте, позже увлеклись Эдгаром По , </a:t>
            </a:r>
            <a:r>
              <a:rPr lang="ru-RU" dirty="0" err="1" smtClean="0"/>
              <a:t>Уилки</a:t>
            </a:r>
            <a:r>
              <a:rPr lang="ru-RU" dirty="0" smtClean="0"/>
              <a:t> Коллинзом и открыли для себя </a:t>
            </a:r>
            <a:r>
              <a:rPr lang="ru-RU" dirty="0" err="1" smtClean="0"/>
              <a:t>Конан</a:t>
            </a:r>
            <a:r>
              <a:rPr lang="ru-RU" dirty="0" smtClean="0"/>
              <a:t> </a:t>
            </a:r>
            <a:r>
              <a:rPr lang="ru-RU" dirty="0" err="1" smtClean="0"/>
              <a:t>Дойля</a:t>
            </a:r>
            <a:r>
              <a:rPr lang="ru-RU" dirty="0" smtClean="0"/>
              <a:t> – одного из главных создателей классического детектива. </a:t>
            </a:r>
            <a:r>
              <a:rPr lang="ru-RU" dirty="0" err="1" smtClean="0"/>
              <a:t>Мэдж</a:t>
            </a:r>
            <a:r>
              <a:rPr lang="ru-RU" dirty="0" smtClean="0"/>
              <a:t> утверждала: написать хороший детективный роман очень трудно. Агата вызов приняла и – написала. </a:t>
            </a:r>
          </a:p>
          <a:p>
            <a:pPr marL="0" indent="0">
              <a:buNone/>
            </a:pPr>
            <a:r>
              <a:rPr lang="ru-RU" dirty="0" smtClean="0"/>
              <a:t>Шесть издательств роман отвергли, седьмое – рискнуло. Впервые появляется </a:t>
            </a:r>
            <a:r>
              <a:rPr lang="ru-RU" dirty="0" err="1" smtClean="0"/>
              <a:t>Эркюль</a:t>
            </a:r>
            <a:r>
              <a:rPr lang="ru-RU" dirty="0" smtClean="0"/>
              <a:t> </a:t>
            </a:r>
            <a:r>
              <a:rPr lang="ru-RU" dirty="0" err="1" smtClean="0"/>
              <a:t>Пуаро</a:t>
            </a:r>
            <a:r>
              <a:rPr lang="ru-RU" dirty="0" smtClean="0"/>
              <a:t>. Впервые читатель видит имя Агаты Кристи. Рождение «королевы детектива» прошло незамеченным. Но писать она продолжала.</a:t>
            </a:r>
          </a:p>
          <a:p>
            <a:pPr marL="0" indent="0" algn="r">
              <a:buNone/>
            </a:pPr>
            <a:r>
              <a:rPr lang="ru-RU" sz="1200" dirty="0" smtClean="0"/>
              <a:t>Ильина Н. Агата Кристи на отечественном литературном фоне / Н. Ильина // Иностранная литература. – 1992. - № 11-12. – С. 293</a:t>
            </a:r>
            <a:endParaRPr lang="ru-RU" sz="1200" dirty="0"/>
          </a:p>
        </p:txBody>
      </p:sp>
      <p:pic>
        <p:nvPicPr>
          <p:cNvPr id="5" name="Рисунок 4" descr="https://static.auction.ru/offer_images/2017/02/13/07/big/I/IEiuMwE38IG/a_kristi_tainstvennoe_proisshestvie_v_stajlz_ubijstvo_v_messopotamii_novosibirsk_199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r="3301" b="1693"/>
          <a:stretch/>
        </p:blipFill>
        <p:spPr bwMode="auto">
          <a:xfrm>
            <a:off x="1284488" y="4376767"/>
            <a:ext cx="901759" cy="1564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752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211144"/>
          </a:xfrm>
        </p:spPr>
        <p:txBody>
          <a:bodyPr/>
          <a:lstStyle/>
          <a:p>
            <a:pPr algn="ctr"/>
            <a:r>
              <a:rPr lang="ru-RU" dirty="0" smtClean="0"/>
              <a:t>Агата занялась фармакологией…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591" y="1953491"/>
            <a:ext cx="10276609" cy="43421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Прошла курс обучения и практику в аптеке, где ей повстречался удивительный и зловещий персонаж. Этот старый аптекарь пользовался репутацией лучшего знатока ядов. Однажды Агата заметила, что её наставник ошибся в описании пропорций лекарств, и поняла, как это опасно. Чтобы не нарушать субординацию, ей пришлось как бы по неловкости смахнуть этикетки с описанием содержимого склянок. Извинившись, она сама их заполнила заново, исправив ошибку.</a:t>
            </a:r>
          </a:p>
          <a:p>
            <a:pPr marL="0" indent="0">
              <a:buNone/>
            </a:pPr>
            <a:r>
              <a:rPr lang="ru-RU" dirty="0" smtClean="0"/>
              <a:t>Так яды и малоизвестные свойства химикатов стали для неё сначала чем-то вполне обыденным, а затем одним из постоянных мотивов её произведений.</a:t>
            </a:r>
          </a:p>
          <a:p>
            <a:pPr marL="0" indent="0" algn="r">
              <a:buNone/>
            </a:pPr>
            <a:r>
              <a:rPr lang="ru-RU" sz="1200" dirty="0" err="1" smtClean="0"/>
              <a:t>Гергова</a:t>
            </a:r>
            <a:r>
              <a:rPr lang="ru-RU" sz="1200" dirty="0" smtClean="0"/>
              <a:t> А. Она не хотела делиться этой информацией / А. </a:t>
            </a:r>
            <a:r>
              <a:rPr lang="ru-RU" sz="1200" dirty="0" err="1" smtClean="0"/>
              <a:t>Гергова</a:t>
            </a:r>
            <a:r>
              <a:rPr lang="ru-RU" sz="1200" dirty="0"/>
              <a:t> </a:t>
            </a:r>
            <a:r>
              <a:rPr lang="ru-RU" sz="1200" dirty="0" smtClean="0"/>
              <a:t>// Домовой. – 2000. - № 4. – С. 135</a:t>
            </a:r>
            <a:endParaRPr lang="ru-RU" sz="1200" dirty="0"/>
          </a:p>
        </p:txBody>
      </p:sp>
      <p:pic>
        <p:nvPicPr>
          <p:cNvPr id="4" name="Рисунок 3" descr="http://bestintw.narod.ru/knigi/img/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88" y="4485929"/>
            <a:ext cx="128397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00.yaplakal.com/pics/pics_original/0/6/3/753436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51" y="4485929"/>
            <a:ext cx="1529889" cy="175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07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Славу Агате Кристи принесло…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1926 году её седьмое сочинение – «Убийство Роджера </a:t>
            </a:r>
            <a:r>
              <a:rPr lang="ru-RU" dirty="0" err="1" smtClean="0"/>
              <a:t>Экройда</a:t>
            </a:r>
            <a:r>
              <a:rPr lang="ru-RU" dirty="0" smtClean="0"/>
              <a:t>». С тех пор слава её разгоралась все ярче и ярче с каждым новым сочинением. На страницах её романов утвердился щеголеватый бельгиец, сыщик </a:t>
            </a:r>
            <a:r>
              <a:rPr lang="ru-RU" dirty="0" err="1" smtClean="0"/>
              <a:t>Эркюль</a:t>
            </a:r>
            <a:r>
              <a:rPr lang="ru-RU" dirty="0" smtClean="0"/>
              <a:t> </a:t>
            </a:r>
            <a:r>
              <a:rPr lang="ru-RU" dirty="0" err="1" smtClean="0"/>
              <a:t>Пуаро</a:t>
            </a:r>
            <a:r>
              <a:rPr lang="ru-RU" dirty="0" smtClean="0"/>
              <a:t>, влюбленный в свои пышные усы и активно работавший «маленькими серыми клеточками» своего мозга». «Люди, которых я себе воображала, - вспоминает Агата Кристи в «Автобиографии», - были для меня гораздо реальнее тех, что меня окружали».</a:t>
            </a:r>
          </a:p>
          <a:p>
            <a:pPr marL="0" indent="0" algn="r">
              <a:buNone/>
            </a:pPr>
            <a:r>
              <a:rPr lang="ru-RU" sz="1200" dirty="0" smtClean="0"/>
              <a:t>Величко Ф. Жизнь Агаты Кристи, или сюжет для детектива / Ф. Величко // Наука и религия. – 2002. - № 2</a:t>
            </a:r>
            <a:r>
              <a:rPr lang="ru-RU" sz="1200" dirty="0" smtClean="0"/>
              <a:t>. – С. 50</a:t>
            </a:r>
            <a:endParaRPr lang="ru-RU" sz="1200" dirty="0"/>
          </a:p>
        </p:txBody>
      </p:sp>
      <p:pic>
        <p:nvPicPr>
          <p:cNvPr id="4" name="Рисунок 3" descr="https://images.fineartamerica.com/images-medium-large/5-agatha-christie-1890-1976-british-everet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34" y="4222087"/>
            <a:ext cx="1394373" cy="167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eauty.mypartnershop.ru/pictures/10144366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7" y="4245900"/>
            <a:ext cx="1190625" cy="164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7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сознании читателей…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Пуаро</a:t>
            </a:r>
            <a:r>
              <a:rPr lang="ru-RU" dirty="0" smtClean="0"/>
              <a:t> стал вполне реальной фигурой, такой же реальной, как Шерлок Холмс </a:t>
            </a:r>
            <a:r>
              <a:rPr lang="ru-RU" dirty="0" err="1" smtClean="0"/>
              <a:t>Конан</a:t>
            </a:r>
            <a:r>
              <a:rPr lang="ru-RU" dirty="0" smtClean="0"/>
              <a:t>-Дойла.</a:t>
            </a:r>
          </a:p>
          <a:p>
            <a:pPr marL="0" indent="0">
              <a:buNone/>
            </a:pPr>
            <a:r>
              <a:rPr lang="ru-RU" dirty="0" err="1" smtClean="0"/>
              <a:t>Эркюлю</a:t>
            </a:r>
            <a:r>
              <a:rPr lang="ru-RU" dirty="0" smtClean="0"/>
              <a:t> </a:t>
            </a:r>
            <a:r>
              <a:rPr lang="ru-RU" dirty="0" err="1" smtClean="0"/>
              <a:t>Пуаро</a:t>
            </a:r>
            <a:r>
              <a:rPr lang="ru-RU" dirty="0" smtClean="0"/>
              <a:t> соотечественники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бельгийцы воздвигли монумент на его «родине» во Фландрии. Чтобы документально подтвердить рождение великого сыщика, его предварительно составленная метрика была «случайно найдена» в архивах...</a:t>
            </a:r>
          </a:p>
          <a:p>
            <a:pPr marL="0" indent="0" algn="r">
              <a:buNone/>
            </a:pPr>
            <a:r>
              <a:rPr lang="ru-RU" sz="1200" dirty="0"/>
              <a:t>Величко Ф. Жизнь Агаты Кристи, или сюжет для детектива / Ф. Величко // Наука и религия. – 2002. - № 2</a:t>
            </a:r>
            <a:r>
              <a:rPr lang="ru-RU" sz="1200" dirty="0" smtClean="0"/>
              <a:t>. – С. 48</a:t>
            </a:r>
            <a:endParaRPr lang="ru-RU" sz="1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https://travistee34.files.wordpress.com/2018/07/detective-e15313365531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25" y="4250314"/>
            <a:ext cx="2193059" cy="1410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25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Метрика </a:t>
            </a:r>
            <a:r>
              <a:rPr lang="ru-RU" dirty="0" smtClean="0"/>
              <a:t>известного </a:t>
            </a:r>
            <a:r>
              <a:rPr lang="ru-RU" dirty="0" smtClean="0"/>
              <a:t>детектива: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Эркюль</a:t>
            </a:r>
            <a:r>
              <a:rPr lang="ru-RU" dirty="0" smtClean="0"/>
              <a:t> (в пер. Геркулес) </a:t>
            </a:r>
            <a:r>
              <a:rPr lang="ru-RU" dirty="0" err="1" smtClean="0"/>
              <a:t>Пуаро</a:t>
            </a:r>
            <a:r>
              <a:rPr lang="ru-RU" dirty="0" smtClean="0"/>
              <a:t> родился в 1840 году, долго и успешно работал в сыскном отделе брюссельской полиции, 1904-м вышел в отставку, переселился в Англию и занялся частым сыском. Рост – 5 фунтов 4 дюйма (162 см.). Голова – в форме яйца. Пышные усы, предмет особой гордости. Старый холостяк. Педант, не лишенный тщеславия. Всегда тщательно одет и причесан. Писательница «умертвила» его (в возрасте 135 лет</a:t>
            </a:r>
            <a:r>
              <a:rPr lang="ru-RU" dirty="0" smtClean="0"/>
              <a:t>) </a:t>
            </a:r>
            <a:r>
              <a:rPr lang="ru-RU" dirty="0" smtClean="0"/>
              <a:t>в последнем своем романе с многозначительным заглавием «Занавес»</a:t>
            </a:r>
          </a:p>
          <a:p>
            <a:pPr marL="0" indent="0" algn="r">
              <a:buNone/>
            </a:pPr>
            <a:r>
              <a:rPr lang="ru-RU" sz="1200" dirty="0"/>
              <a:t>Величко Ф. Жизнь Агаты Кристи, или сюжет для детектива / Ф. Величко // Наука и религия. – 2002. - № 2</a:t>
            </a:r>
            <a:r>
              <a:rPr lang="ru-RU" sz="1200" dirty="0" smtClean="0"/>
              <a:t>.- С. 48 </a:t>
            </a:r>
            <a:endParaRPr lang="ru-RU" dirty="0"/>
          </a:p>
        </p:txBody>
      </p:sp>
      <p:pic>
        <p:nvPicPr>
          <p:cNvPr id="5" name="Рисунок 4" descr="https://cdn.miridei.com/files/img/c/idei-dosuga/kakuyu-knigu-pochitat/Poiro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53" y="4295082"/>
            <a:ext cx="2468245" cy="154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58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20-30 гг. ХХ столетия определились…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ак «золотой век» английского детектива, а Агату Кристи по праву назвали его «королевой».</a:t>
            </a:r>
          </a:p>
          <a:p>
            <a:pPr marL="0" indent="0">
              <a:buNone/>
            </a:pPr>
            <a:r>
              <a:rPr lang="ru-RU" dirty="0" smtClean="0"/>
              <a:t>Но слава ей, как ни удивительно, была совершенно не нужна. Не то чтобы она чувствовала себя её недостойной, просто вся эта шумиха и суета всегда были ей неинтересны. Кристи говорила: «Я была замужней дамой, таков был мой статус и род занятий. Попутно я писала книжки, но никогда не относилась к своему писательству как к чему-то, что торжественно величают «делом жизни» – было бы смешно».</a:t>
            </a:r>
          </a:p>
          <a:p>
            <a:pPr marL="0" indent="0" algn="r">
              <a:buNone/>
            </a:pPr>
            <a:r>
              <a:rPr lang="ru-RU" sz="1200" dirty="0" smtClean="0"/>
              <a:t>Застенчивая королева, обреченная на успех //Анджапаридзе Г. Не только о детективе. – Москва: Вагриус, 2003. – С. 148-149</a:t>
            </a:r>
            <a:endParaRPr lang="ru-RU" sz="1200" dirty="0"/>
          </a:p>
        </p:txBody>
      </p:sp>
      <p:pic>
        <p:nvPicPr>
          <p:cNvPr id="5" name="Рисунок 4" descr="https://in-w.ru/wp-content/uploads/2019/12/AgataKristi-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51" y="4069080"/>
            <a:ext cx="1703416" cy="1740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68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Начиная с 1963 года…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2062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тали делаться робкие попытки донести до советского читателя произведения Агаты Кристи. «Робкие» - потому что появлялись эти произведения на страницах, в основном, периферических журналов, таких как «Дон», «Сибирь», «Литературный Азербайджан и т. д. С 1965 года </a:t>
            </a:r>
            <a:r>
              <a:rPr lang="ru-RU" dirty="0" smtClean="0"/>
              <a:t>Кристи </a:t>
            </a:r>
            <a:r>
              <a:rPr lang="ru-RU" dirty="0" smtClean="0"/>
              <a:t>опубликовали и столичные журналы. </a:t>
            </a:r>
          </a:p>
          <a:p>
            <a:pPr marL="0" indent="0">
              <a:buNone/>
            </a:pPr>
            <a:r>
              <a:rPr lang="ru-RU" dirty="0" smtClean="0"/>
              <a:t>Авантюрный роман – как называли этот жанр в старину - для России не типичен, не на её просторах возник. Однако детективы любили Анна Ахматова и Корней Чуковский. </a:t>
            </a:r>
          </a:p>
          <a:p>
            <a:pPr marL="0" indent="0">
              <a:buNone/>
            </a:pPr>
            <a:r>
              <a:rPr lang="ru-RU" dirty="0" smtClean="0"/>
              <a:t>К. И. Чуковский утверждал, что лучшие произведения авторов, работающих в жанре классического детектива, звучат как «… гимны во славу победоносного ума человеческого».</a:t>
            </a:r>
          </a:p>
          <a:p>
            <a:pPr marL="0" indent="0" algn="r">
              <a:buNone/>
            </a:pPr>
            <a:r>
              <a:rPr lang="ru-RU" sz="1200" dirty="0"/>
              <a:t>Ильина Н. Агата Кристи на отечественном литературном фоне / Н. Ильина // Иностранная литература. – 1992. - № 11-12. – С</a:t>
            </a:r>
            <a:r>
              <a:rPr lang="ru-RU" sz="1200" dirty="0" smtClean="0"/>
              <a:t>. 295</a:t>
            </a:r>
            <a:endParaRPr lang="ru-RU" sz="1200" dirty="0"/>
          </a:p>
        </p:txBody>
      </p:sp>
      <p:pic>
        <p:nvPicPr>
          <p:cNvPr id="4" name="Рисунок 3" descr="http://book-face.ru/img/person/63401/img350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12" y="4779819"/>
            <a:ext cx="1332807" cy="1429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776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1110</TotalTime>
  <Words>1980</Words>
  <Application>Microsoft Office PowerPoint</Application>
  <PresentationFormat>Широкоэкранный</PresentationFormat>
  <Paragraphs>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Garamond</vt:lpstr>
      <vt:lpstr>Савон</vt:lpstr>
      <vt:lpstr>Гранд-дама острого сюжета</vt:lpstr>
      <vt:lpstr> Будущая писательница…</vt:lpstr>
      <vt:lpstr>Сестра Агаты и ее первый роман…</vt:lpstr>
      <vt:lpstr>Агата занялась фармакологией…</vt:lpstr>
      <vt:lpstr>Славу Агате Кристи принесло…</vt:lpstr>
      <vt:lpstr>В сознании читателей…</vt:lpstr>
      <vt:lpstr>Метрика известного детектива:</vt:lpstr>
      <vt:lpstr>20-30 гг. ХХ столетия определились…</vt:lpstr>
      <vt:lpstr>Начиная с 1963 года…</vt:lpstr>
      <vt:lpstr>В «Автобиографии» Агата Кристи…</vt:lpstr>
      <vt:lpstr>Популярность детектива-загадки растет</vt:lpstr>
      <vt:lpstr>Свою творческую продуктивность…</vt:lpstr>
      <vt:lpstr>Президентам Детективного клуба…</vt:lpstr>
      <vt:lpstr>В 1971 году Кристи была награждена…</vt:lpstr>
      <vt:lpstr>Последняя тайна Агаты Кристи</vt:lpstr>
      <vt:lpstr>Библиография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Гранд-дама острого сюжета</dc:title>
  <dc:creator>ADMIN</dc:creator>
  <cp:lastModifiedBy>ADMIN</cp:lastModifiedBy>
  <cp:revision>75</cp:revision>
  <dcterms:created xsi:type="dcterms:W3CDTF">2020-08-10T08:38:49Z</dcterms:created>
  <dcterms:modified xsi:type="dcterms:W3CDTF">2020-08-17T10:11:48Z</dcterms:modified>
</cp:coreProperties>
</file>