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0" r:id="rId5"/>
    <p:sldId id="281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2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1" autoAdjust="0"/>
  </p:normalViewPr>
  <p:slideViewPr>
    <p:cSldViewPr snapToGrid="0" showGuides="1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19.02.2021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19.02.2021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19.02.2021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19.02.2021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19.02.2021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19.02.2021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19.02.2021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19.02.2021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19.02.2021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19.02.2021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19.02.2021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19.02.2021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19.02.2021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94733" y="2252133"/>
            <a:ext cx="6644217" cy="1769534"/>
          </a:xfrm>
        </p:spPr>
        <p:txBody>
          <a:bodyPr rtlCol="0" anchor="ctr">
            <a:normAutofit/>
          </a:bodyPr>
          <a:lstStyle/>
          <a:p>
            <a:pPr rtl="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до Киева доведет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49816" y="4460984"/>
            <a:ext cx="5734050" cy="955565"/>
          </a:xfrm>
        </p:spPr>
        <p:txBody>
          <a:bodyPr rtlCol="0"/>
          <a:lstStyle/>
          <a:p>
            <a:pPr rtl="0"/>
            <a:r>
              <a:rPr lang="ru-RU" dirty="0" smtClean="0"/>
              <a:t>9 самых распространенных языков в мире</a:t>
            </a:r>
            <a:endParaRPr lang="ru-RU" dirty="0"/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27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1592" y="1319504"/>
            <a:ext cx="7809807" cy="1057935"/>
          </a:xfrm>
        </p:spPr>
        <p:txBody>
          <a:bodyPr rtlCol="0">
            <a:normAutofit fontScale="90000"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Бенгальский язык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4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странах,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 млн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говорящих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08465" y="2926080"/>
            <a:ext cx="8503920" cy="1978429"/>
          </a:xfrm>
        </p:spPr>
        <p:txBody>
          <a:bodyPr rtlCol="0"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Бенгальский язык выступает официальным языком в Республике Бангладеш. Распространен также в некоторых штатах Индии, в Непале, Великобритании. Бенгальский язык – один из индоарийских языков, диалекты делятся на восточные и западные. Многие бенгальцы способны общаться на нескольких диалектах.</a:t>
            </a: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Российская энциклопедия. В 30 т. Т. 3 / науч.-ред. совета Ю. С. Осипов; отв. Ред. С. Л. Кравец. – Москва: Большая Российская энциклопедия, 2005. – С. 308</a:t>
            </a:r>
          </a:p>
          <a:p>
            <a:pPr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r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2050" name="Picture 2" descr="https://cdn1.ozone.ru/multimedia/10110792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1" t="4593" r="17045" b="4345"/>
          <a:stretch/>
        </p:blipFill>
        <p:spPr bwMode="auto">
          <a:xfrm>
            <a:off x="1371600" y="2926081"/>
            <a:ext cx="1446414" cy="190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4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1592" y="1319504"/>
            <a:ext cx="7809807" cy="1057935"/>
          </a:xfrm>
        </p:spPr>
        <p:txBody>
          <a:bodyPr rtlCol="0">
            <a:normAutofit fontScale="90000"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Русский </a:t>
            </a:r>
            <a:r>
              <a:rPr lang="ru-RU" dirty="0" smtClean="0"/>
              <a:t>язык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17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странах,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171 млн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говорящих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4145" y="2934393"/>
            <a:ext cx="9023465" cy="1772123"/>
          </a:xfrm>
        </p:spPr>
        <p:txBody>
          <a:bodyPr rtlCol="0">
            <a:normAutofit fontScale="92500" lnSpcReduction="10000"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принадлежит к восточной подгруппе славянских языков, входящих в состав семьи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индоевропейс</a:t>
            </a:r>
            <a:r>
              <a:rPr lang="ru-RU" sz="17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ких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языков. В России является государственным и официальным языком. Русский язык является наиболее распространенным славянским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языком.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 седьмое место среди языков, на которые переводятся большинство книг.</a:t>
            </a: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Российская энциклопедия. Т. 14 /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редкол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В. И. Данилов-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Данильян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Д. Некипелов и др. – Москва: ООО «Издательство «Энциклопедия»: ИНФРА-М, 2003. – С.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442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r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4" name="Picture 2" descr="https://img.chaconne.ru/img/3977228_834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11" y="2830989"/>
            <a:ext cx="1338347" cy="171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9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1592" y="1319504"/>
            <a:ext cx="7809807" cy="1057935"/>
          </a:xfrm>
        </p:spPr>
        <p:txBody>
          <a:bodyPr rtlCol="0">
            <a:normAutofit fontScale="90000"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Японский </a:t>
            </a:r>
            <a:r>
              <a:rPr lang="ru-RU" dirty="0" smtClean="0"/>
              <a:t>язык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странах,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128 млн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говорящих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4145" y="2934393"/>
            <a:ext cx="9023465" cy="1772123"/>
          </a:xfrm>
        </p:spPr>
        <p:txBody>
          <a:bodyPr rtlCol="0">
            <a:normAutofit fontScale="70000" lnSpcReduction="20000"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Японский язык является одним из основных языков мира, он занимает заключительное девятое место по числу носителей, которые составляют приблизительно 120 миллионов человек. Что же касается японского языка и японской культуры, то Япония – это одна из наиболее гомогенных стран мира, где господствует один национальный язык, несмотря на то, что местные диалекты японского языка имеют существенные отличия в произношении, и говорящие на разных диалектах не всегда могут понять друг друга. Диалекты острова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Рюкю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которых говорит около 900000 человек на острове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Окинава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прилегающих к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нему,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выделяются в особый рюкюский язык, не являющийся взаимно понятным с японским языком.</a:t>
            </a: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Русско-японский разговорник / С. В. Неверов. – 3-е изд.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Москва: Живой язык, 2000. – 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r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4" name="Рисунок 3" descr="https://img.labirint.ru/rcimg/ea74d1f373218b821c5d6ef2d809a061/1920x1080/comments_pic/1538/0_781f77ad25765361610c3a4383ae9795_1442430056.jpg?144243000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7"/>
          <a:stretch/>
        </p:blipFill>
        <p:spPr bwMode="auto">
          <a:xfrm>
            <a:off x="1133675" y="2709949"/>
            <a:ext cx="1326891" cy="15851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180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Атлас языков мира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 языков, на которых говорят люди, можно сравнить с многообразием естественного мира.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– это важнейшая коммуникативная система, возникла около 100000 лет назад предположительно в Восточной Африке. Приблизительно 50000 лет назад люди двинулись на север в Малую Азию, после чего рассеялись по всему миру. По мере того как люди перемещались, языки дробились и их число увеличилось. По последним подсчетам на сегодняшний день в мире насчитывается около 5000 языков. 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Языки постоянно </a:t>
            </a:r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совершенствуются. Некоторые умирают, когда под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угрозой исчезновения оказывается традиционный образ жизни людей; другие выживают, но продолжают существовать в уже измененных формах.</a:t>
            </a:r>
          </a:p>
          <a:p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надеемся, что нашим читателям захочется узнать побольше о великолепном букете языковых цветов, который произрастает в мире, и быть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может, именно благодаря ему языки будут умирать медленнее.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Атлас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языков мира: происхождение и развитие языков во всем 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мире /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предисл. Дж.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Эйтчисон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пер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Т. Парфенова. - Москва: Лик-пресс, 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г.</a:t>
            </a:r>
          </a:p>
        </p:txBody>
      </p:sp>
      <p:pic>
        <p:nvPicPr>
          <p:cNvPr id="3074" name="Picture 2" descr="https://rusbuk.ru/uploads/books/436100/fc728e4814053d57a3a22dfd91594162f661150dMa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928" y="4550411"/>
            <a:ext cx="1239189" cy="162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 smtClean="0"/>
              <a:t>Международный день родного языка</a:t>
            </a:r>
            <a:endParaRPr lang="ru-RU" dirty="0"/>
          </a:p>
        </p:txBody>
      </p:sp>
      <p:pic>
        <p:nvPicPr>
          <p:cNvPr id="5" name="Рисунок 4" descr="Книги на полках крупным планом и размытые книги на переднем и заднем планах" title="Образец рисунка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родного языка был учрежден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30-й сессии Генеральной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 ЮНЕСКО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ноябре 1999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21 февраля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2000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с целью защиты языкового и культурного многообразия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21 февраля отмечается День движения за бенгальский язык,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отмечается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Бангладеш как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памяти о кровавых событиях 1952 года — день,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полиция расправилась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сторонниками признания бенгальского языка в качестве официального языка в восточном Пакистане (Бангладеш с 1971 года).</a:t>
            </a:r>
          </a:p>
          <a:p>
            <a:pPr algn="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ru.wikipedia.org/wiki/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23455" y="76200"/>
            <a:ext cx="11055927" cy="111252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/>
              <a:t>По данным книги «Гиннесс. Мировые рекорды»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9 </a:t>
            </a:r>
            <a:r>
              <a:rPr lang="ru-RU" dirty="0"/>
              <a:t>самых распространенных языков в пересчете на носителей языка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946959" y="1706331"/>
            <a:ext cx="9982200" cy="4572000"/>
          </a:xfrm>
        </p:spPr>
        <p:txBody>
          <a:bodyPr rtlCol="0"/>
          <a:lstStyle/>
          <a:p>
            <a:r>
              <a:rPr lang="ru-RU" dirty="0"/>
              <a:t>Китайский язык </a:t>
            </a:r>
          </a:p>
          <a:p>
            <a:r>
              <a:rPr lang="ru-RU" dirty="0"/>
              <a:t>Испанский язык </a:t>
            </a:r>
          </a:p>
          <a:p>
            <a:r>
              <a:rPr lang="ru-RU" dirty="0"/>
              <a:t>Английский язык </a:t>
            </a:r>
            <a:endParaRPr lang="ru-RU" dirty="0" smtClean="0"/>
          </a:p>
          <a:p>
            <a:r>
              <a:rPr lang="ru-RU" dirty="0"/>
              <a:t>Арабский язык </a:t>
            </a:r>
            <a:endParaRPr lang="ru-RU" dirty="0" smtClean="0"/>
          </a:p>
          <a:p>
            <a:r>
              <a:rPr lang="ru-RU" dirty="0" smtClean="0"/>
              <a:t>Хинди</a:t>
            </a:r>
          </a:p>
          <a:p>
            <a:r>
              <a:rPr lang="ru-RU" dirty="0"/>
              <a:t>Португальский </a:t>
            </a:r>
            <a:r>
              <a:rPr lang="ru-RU" dirty="0" smtClean="0"/>
              <a:t>язык</a:t>
            </a:r>
          </a:p>
          <a:p>
            <a:r>
              <a:rPr lang="ru-RU" dirty="0"/>
              <a:t>Бенгальский язык </a:t>
            </a:r>
            <a:endParaRPr lang="ru-RU" dirty="0" smtClean="0"/>
          </a:p>
          <a:p>
            <a:r>
              <a:rPr lang="ru-RU" dirty="0"/>
              <a:t>Русский язык </a:t>
            </a:r>
            <a:endParaRPr lang="ru-RU" dirty="0" smtClean="0"/>
          </a:p>
          <a:p>
            <a:r>
              <a:rPr lang="ru-RU" dirty="0"/>
              <a:t>Японский язык </a:t>
            </a:r>
          </a:p>
        </p:txBody>
      </p:sp>
      <p:pic>
        <p:nvPicPr>
          <p:cNvPr id="1026" name="Picture 2" descr="https://ndc.book24.ru/iblock/21d/21d14de72425401dd12500d6fd0407d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128" y="1562792"/>
            <a:ext cx="3291473" cy="451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1592" y="1319504"/>
            <a:ext cx="7809807" cy="1057935"/>
          </a:xfrm>
        </p:spPr>
        <p:txBody>
          <a:bodyPr rtlCol="0">
            <a:normAutofit fontScale="90000"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Китайский язык: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стран,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1302 млрд. говорящих.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4145" y="2934393"/>
            <a:ext cx="9023465" cy="1772123"/>
          </a:xfrm>
        </p:spPr>
        <p:txBody>
          <a:bodyPr rtlCol="0">
            <a:normAutofit fontScale="92500" lnSpcReduction="20000"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Большая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населения Китая говорит на мандариновом диалекте китайского языка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-тун-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Именно он является официальным языком Китайской Народной Республики. Население страны составляет более 1,3 млрд. человек, а значит, мандариновый 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диалект </a:t>
            </a:r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все другие языки мира, включая английский.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диалекта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-тун-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еще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девять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диалектов китайского языка, например, кантонский, маньчжурский, </a:t>
            </a:r>
            <a:r>
              <a:rPr lang="ru-RU" sz="16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мяо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Сегодня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письменности Китая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примерно 50 тысяч иероглифов, из них активно используется около 5 тысяч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читать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китайские газеты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понадобится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овладеть 2-3 тысячами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символов.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Хотченко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 А. Русско-китайский разговорник / И. А.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Хотченко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Москва: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2019. – С. 9</a:t>
            </a:r>
          </a:p>
          <a:p>
            <a:endParaRPr lang="ru-RU" sz="1600" dirty="0"/>
          </a:p>
        </p:txBody>
      </p:sp>
      <p:pic>
        <p:nvPicPr>
          <p:cNvPr id="2050" name="Picture 2" descr="https://skidka-krasnoyarsk.ru/images/prodacts/sourse/61679/61679236_russko-kitayskiy-razgovornik-eksmo-pres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t="6485" r="3308" b="9324"/>
          <a:stretch/>
        </p:blipFill>
        <p:spPr bwMode="auto">
          <a:xfrm>
            <a:off x="440575" y="2934394"/>
            <a:ext cx="2173855" cy="11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8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1592" y="1319504"/>
            <a:ext cx="7809807" cy="1057935"/>
          </a:xfrm>
        </p:spPr>
        <p:txBody>
          <a:bodyPr rtlCol="0">
            <a:normAutofit fontScale="90000"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Испанский язык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страна,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427 млн.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говорящих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4145" y="2934393"/>
            <a:ext cx="9023465" cy="1772123"/>
          </a:xfrm>
        </p:spPr>
        <p:txBody>
          <a:bodyPr rtlCol="0"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Летних Олимпийских играх в Москве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(1980 г.) </a:t>
            </a:r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</a:t>
            </a:r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 из 80 </a:t>
            </a:r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стран, 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и спортсмены из Испании. </a:t>
            </a:r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к московским играм был выпущен испанско-русский 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разговорник для </a:t>
            </a:r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туристов. 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разговорнике участники и гости </a:t>
            </a:r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уточняли 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и спортивные вопросы проведения игр, а </a:t>
            </a:r>
            <a:r>
              <a:rPr lang="ru-RU" sz="1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были вопросы по общей 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тематике: знакомство, встречи, общение.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Испанско-русский разговорник для туристов / сост. М.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Эрреро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И. Зотов; ред. В. Г. Максимов. – Москва: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Изд-во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«Русский язык», 1979.</a:t>
            </a:r>
          </a:p>
          <a:p>
            <a:pPr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5" name="Рисунок 4" descr="https://turbolib.ru/images/70000/665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78" y="2934393"/>
            <a:ext cx="1039091" cy="1487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18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1592" y="1319504"/>
            <a:ext cx="7809807" cy="1057935"/>
          </a:xfrm>
        </p:spPr>
        <p:txBody>
          <a:bodyPr rtlCol="0">
            <a:normAutofit fontScale="90000"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Английский </a:t>
            </a:r>
            <a:r>
              <a:rPr lang="ru-RU" dirty="0" smtClean="0"/>
              <a:t>язык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106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стран,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339 млн.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говорящих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4145" y="2934393"/>
            <a:ext cx="9023465" cy="1772123"/>
          </a:xfrm>
        </p:spPr>
        <p:txBody>
          <a:bodyPr rtlCol="0">
            <a:normAutofit lnSpcReduction="10000"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 </a:t>
            </a:r>
            <a:r>
              <a:rPr lang="ru-RU" sz="17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7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официальным </a:t>
            </a:r>
            <a:r>
              <a:rPr lang="ru-RU" sz="17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авиации и судоходстве, он занимает лидирующее место в науке, технологии, вычислительной технике и торговле. «Всемирный английский» является главным средством общения на дипломатическом уровне, на международных конгрессах, конференциях, конкурсах и фестивалях. По официальным данным свыше 800 млн. иностранцев разговаривают на этом языке. Со знанием </a:t>
            </a:r>
            <a:r>
              <a:rPr lang="ru-RU" sz="17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английского языка </a:t>
            </a:r>
            <a:r>
              <a:rPr lang="ru-RU" sz="17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смело </a:t>
            </a:r>
            <a:r>
              <a:rPr lang="ru-RU" sz="17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отправиться </a:t>
            </a:r>
            <a:r>
              <a:rPr lang="ru-RU" sz="17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путешествовать в любую страну мира.</a:t>
            </a: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Карпенко Е. В. Русско-английский разговорник / Е. В. Карпенко. – Москва: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2019. – С. 9.</a:t>
            </a:r>
          </a:p>
          <a:p>
            <a:pPr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6" name="Рисунок 5" descr="https://cdn1.ozone.ru/s3/multimedia-j/c1200/60082453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38" y="2934393"/>
            <a:ext cx="1521460" cy="138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93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1592" y="1319504"/>
            <a:ext cx="7809807" cy="1057935"/>
          </a:xfrm>
        </p:spPr>
        <p:txBody>
          <a:bodyPr rtlCol="0">
            <a:normAutofit fontScale="90000"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Арабский </a:t>
            </a:r>
            <a:r>
              <a:rPr lang="ru-RU" dirty="0" smtClean="0"/>
              <a:t>язык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58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стран,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267 млн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говорящих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4145" y="2934393"/>
            <a:ext cx="9023465" cy="1772123"/>
          </a:xfrm>
        </p:spPr>
        <p:txBody>
          <a:bodyPr rtlCol="0"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Пятое место среди мировых языков занимает арабский язык, на разных вариантах которого говорит свыше 200 миллионов человек. Арабский язык имеет огромное культурное значение и является языком одной из основных мировых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религий. </a:t>
            </a:r>
            <a:r>
              <a:rPr lang="ru-RU" sz="17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17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 из шести официальных и рабочих языков Генеральной ассамблеи ООН. </a:t>
            </a: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Атлас языков мира: происхождение и развитие языков во всем мире / предисл. Дж.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Эйтчисон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пер. Т. Парфенова. - Москва: Лик-пресс,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Б.г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С. 76-78. </a:t>
            </a:r>
          </a:p>
          <a:p>
            <a:pPr algn="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5" name="Рисунок 4" descr="https://ksoisa.ru/wp-content/uploads/2018/12/38bef92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492" r="20133" b="26302"/>
          <a:stretch/>
        </p:blipFill>
        <p:spPr bwMode="auto">
          <a:xfrm>
            <a:off x="926523" y="3013104"/>
            <a:ext cx="1760220" cy="1114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366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1592" y="1319504"/>
            <a:ext cx="7809807" cy="1057935"/>
          </a:xfrm>
        </p:spPr>
        <p:txBody>
          <a:bodyPr rtlCol="0">
            <a:normAutofit fontScale="90000"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Хинди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4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страны,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260 млн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говорящих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4145" y="2934393"/>
            <a:ext cx="9023465" cy="1772123"/>
          </a:xfrm>
        </p:spPr>
        <p:txBody>
          <a:bodyPr rtlCol="0">
            <a:normAutofit fontScale="85000" lnSpcReduction="10000"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языки индийской группы, на которых говорят в Индии, - это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хинди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урду,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панджаби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сидхи, бенгали,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гуджарати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маратхи,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бихари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ассамский язык. Хинди 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урду </a:t>
            </a:r>
            <a:r>
              <a:rPr lang="ru-RU" sz="19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официальные </a:t>
            </a:r>
            <a:r>
              <a:rPr lang="ru-RU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языки Индии и Пакистана, на самом </a:t>
            </a:r>
            <a:r>
              <a:rPr lang="ru-RU" sz="19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 они </a:t>
            </a:r>
            <a:r>
              <a:rPr lang="ru-RU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диалектами одного языка и имеют общую разговорную форму – хиндустани, которую пропагандировал Ганди в качестве силы, объединяющей нацию. 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Индия, в которой существует приблизительно 200 автохтонных языков, проводит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триязычную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политику, в соответствии с которой дети учат в школах наряду с хинди и английским свой родной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Атлас языков мира: происхождение и развитие языков во всем мире / предисл. Дж.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Эйтчисон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пер. Т. Парфенова. - Москва: Лик-пресс,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Б.г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С. 58. </a:t>
            </a:r>
          </a:p>
          <a:p>
            <a:pPr algn="r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6" name="Рисунок 5" descr="https://www.borgenmagazine.com/wp-content/uploads/2016/07/Female_Education_in_Indi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78" y="3045055"/>
            <a:ext cx="1813560" cy="120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60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1592" y="1319504"/>
            <a:ext cx="7809807" cy="1057935"/>
          </a:xfrm>
        </p:spPr>
        <p:txBody>
          <a:bodyPr rtlCol="0">
            <a:normAutofit fontScale="90000"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Португальский язык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12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стран,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 млн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говорящих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91592" y="2934393"/>
            <a:ext cx="8433896" cy="1613134"/>
          </a:xfrm>
        </p:spPr>
        <p:txBody>
          <a:bodyPr rtlCol="0">
            <a:normAutofit fontScale="92500" lnSpcReduction="10000"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Шестая позиция португальского языка связана с </a:t>
            </a:r>
            <a:r>
              <a:rPr lang="ru-RU" sz="17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распространением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Африке, Южной Америке и Азии. Португальский язык является официальным языком не только Португалии, но и Бразилии, Анголы, Мозамбика, Кабо-Верде, Гвинеи-Бисау, Сан-Томе и Принсипи, Восточного Тимора и Макао. Почти 80% всех современных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носителей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проживают в Бразилии.</a:t>
            </a: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Российская энциклопедия. Т. 13 /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редкол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В. И. Данилов-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Данильян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Д. Некипелов и др. – Москва: ООО «Издательство «Энциклопедия»: ИНФРА-М, 2003. – С. 5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r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1026" name="Picture 2" descr="https://img.chaconne.ru/img/3977228_834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11" y="2830989"/>
            <a:ext cx="1338347" cy="171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88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873beb7-5857-4685-be1f-d57550cc96cc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1044</Words>
  <Application>Microsoft Office PowerPoint</Application>
  <PresentationFormat>Широкоэкранный</PresentationFormat>
  <Paragraphs>82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Euphemia</vt:lpstr>
      <vt:lpstr>Plantagenet Cherokee</vt:lpstr>
      <vt:lpstr>Times New Roman</vt:lpstr>
      <vt:lpstr>Wingdings</vt:lpstr>
      <vt:lpstr>Научная литература 16 х 9</vt:lpstr>
      <vt:lpstr>Язык до Киева доведет</vt:lpstr>
      <vt:lpstr>Международный день родного языка</vt:lpstr>
      <vt:lpstr>По данным книги «Гиннесс. Мировые рекорды»  9 самых распространенных языков в пересчете на носителей языка.</vt:lpstr>
      <vt:lpstr>        Китайский язык: 35 стран, 1302 млрд. говорящих. </vt:lpstr>
      <vt:lpstr>        Испанский язык: 21 страна, 427 млн. говорящих </vt:lpstr>
      <vt:lpstr>        Английский язык: 106 стран, 339 млн. говорящих </vt:lpstr>
      <vt:lpstr>        Арабский язык: 58 стран, 267 млн. говорящих </vt:lpstr>
      <vt:lpstr>        Хинди: 4 страны, 260 млн. говорящих </vt:lpstr>
      <vt:lpstr>        Португальский язык: 12 стран, 202 млн. говорящих </vt:lpstr>
      <vt:lpstr>        Бенгальский язык : 4 странах, 189 млн. говорящих </vt:lpstr>
      <vt:lpstr>        Русский язык: 17 странах, 171 млн. говорящих </vt:lpstr>
      <vt:lpstr>        Японский язык: 2 странах, 128 млн. говорящих </vt:lpstr>
      <vt:lpstr>Атлас языков мира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2021-02-17T11:10:26Z</dcterms:created>
  <dcterms:modified xsi:type="dcterms:W3CDTF">2021-02-19T11:30:31Z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