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62" r:id="rId5"/>
    <p:sldId id="271" r:id="rId6"/>
    <p:sldId id="257" r:id="rId7"/>
    <p:sldId id="263" r:id="rId8"/>
    <p:sldId id="259" r:id="rId9"/>
    <p:sldId id="260" r:id="rId10"/>
    <p:sldId id="270" r:id="rId11"/>
    <p:sldId id="261" r:id="rId12"/>
    <p:sldId id="264" r:id="rId13"/>
    <p:sldId id="265" r:id="rId14"/>
    <p:sldId id="266"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77" d="100"/>
          <a:sy n="77" d="100"/>
        </p:scale>
        <p:origin x="8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772400" cy="1470025"/>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lstStyle/>
          <a:p>
            <a:r>
              <a:rPr lang="ru-RU" smtClean="0"/>
              <a:t>Образец заголовка</a:t>
            </a:r>
            <a:endParaRPr lang="en-US"/>
          </a:p>
        </p:txBody>
      </p:sp>
      <p:sp>
        <p:nvSpPr>
          <p:cNvPr id="3" name="Subtitle 2"/>
          <p:cNvSpPr>
            <a:spLocks noGrp="1"/>
          </p:cNvSpPr>
          <p:nvPr>
            <p:ph type="subTitle" idx="1"/>
          </p:nvPr>
        </p:nvSpPr>
        <p:spPr>
          <a:xfrm>
            <a:off x="1428728" y="178592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E89AF74E-50D2-498C-93A6-338FD8FBD707}"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89AF74E-50D2-498C-93A6-338FD8FBD707}"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89AF74E-50D2-498C-93A6-338FD8FBD707}"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89AF74E-50D2-498C-93A6-338FD8FBD707}"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9AF74E-50D2-498C-93A6-338FD8FBD707}" type="datetimeFigureOut">
              <a:rPr lang="en-US" smtClean="0"/>
              <a:pPr/>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E89AF74E-50D2-498C-93A6-338FD8FBD707}"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E89AF74E-50D2-498C-93A6-338FD8FBD707}" type="datetimeFigureOut">
              <a:rPr lang="en-US" smtClean="0"/>
              <a:pPr/>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89AF74E-50D2-498C-93A6-338FD8FBD707}" type="datetimeFigureOut">
              <a:rPr lang="en-US" smtClean="0"/>
              <a:pPr/>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AF74E-50D2-498C-93A6-338FD8FBD707}" type="datetimeFigureOut">
              <a:rPr lang="en-US" smtClean="0"/>
              <a:pPr/>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9AF74E-50D2-498C-93A6-338FD8FBD707}"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9AF74E-50D2-498C-93A6-338FD8FBD707}" type="datetimeFigureOut">
              <a:rPr lang="en-US" smtClean="0"/>
              <a:pPr/>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EBE45-77DC-491E-93E3-006FE92EB9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a:solidFill>
            <a:srgbClr val="CC6600">
              <a:alpha val="14902"/>
            </a:srgbClr>
          </a:solidFill>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AF74E-50D2-498C-93A6-338FD8FBD707}" type="datetimeFigureOut">
              <a:rPr lang="en-US" smtClean="0"/>
              <a:pPr/>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EBE45-77DC-491E-93E3-006FE92EB9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C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CC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CC9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CC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CC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u-RU" sz="2800" b="1" dirty="0">
                <a:latin typeface="Arial" panose="020B0604020202020204" pitchFamily="34" charset="0"/>
                <a:cs typeface="Arial" panose="020B0604020202020204" pitchFamily="34" charset="0"/>
              </a:rPr>
              <a:t>Издатель </a:t>
            </a:r>
            <a:r>
              <a:rPr lang="ru-RU" sz="2800" b="1" dirty="0" smtClean="0">
                <a:latin typeface="Arial" panose="020B0604020202020204" pitchFamily="34" charset="0"/>
                <a:cs typeface="Arial" panose="020B0604020202020204" pitchFamily="34" charset="0"/>
              </a:rPr>
              <a:t>знаменитой энциклопедии</a:t>
            </a:r>
            <a:br>
              <a:rPr lang="ru-RU" sz="2800" b="1" dirty="0" smtClean="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4 </a:t>
            </a:r>
            <a:r>
              <a:rPr lang="ru-RU" sz="1600" dirty="0">
                <a:latin typeface="Arial" panose="020B0604020202020204" pitchFamily="34" charset="0"/>
                <a:cs typeface="Arial" panose="020B0604020202020204" pitchFamily="34" charset="0"/>
              </a:rPr>
              <a:t>мая – 250 лет со дня </a:t>
            </a:r>
            <a:r>
              <a:rPr lang="ru-RU" sz="1600" dirty="0" smtClean="0">
                <a:latin typeface="Arial" panose="020B0604020202020204" pitchFamily="34" charset="0"/>
                <a:cs typeface="Arial" panose="020B0604020202020204" pitchFamily="34" charset="0"/>
              </a:rPr>
              <a:t>рождения Фридриха </a:t>
            </a:r>
            <a:r>
              <a:rPr lang="ru-RU" sz="1600" dirty="0">
                <a:latin typeface="Arial" panose="020B0604020202020204" pitchFamily="34" charset="0"/>
                <a:cs typeface="Arial" panose="020B0604020202020204" pitchFamily="34" charset="0"/>
              </a:rPr>
              <a:t>Арнольда Брокгауза </a:t>
            </a:r>
            <a:br>
              <a:rPr lang="ru-RU" sz="1600" dirty="0">
                <a:latin typeface="Arial" panose="020B0604020202020204" pitchFamily="34" charset="0"/>
                <a:cs typeface="Arial" panose="020B0604020202020204" pitchFamily="34" charset="0"/>
              </a:rPr>
            </a:br>
            <a:r>
              <a:rPr lang="ru-RU" sz="1600" dirty="0" smtClean="0">
                <a:latin typeface="Arial" panose="020B0604020202020204" pitchFamily="34" charset="0"/>
                <a:cs typeface="Arial" panose="020B0604020202020204" pitchFamily="34" charset="0"/>
              </a:rPr>
              <a:t>  (1772–1823</a:t>
            </a:r>
            <a:r>
              <a:rPr lang="ru-RU" sz="1600" dirty="0">
                <a:latin typeface="Arial" panose="020B0604020202020204" pitchFamily="34" charset="0"/>
                <a:cs typeface="Arial" panose="020B0604020202020204" pitchFamily="34" charset="0"/>
              </a:rPr>
              <a:t>)</a:t>
            </a:r>
            <a:br>
              <a:rPr lang="ru-RU"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5786" y="1785926"/>
            <a:ext cx="7715304" cy="1499058"/>
          </a:xfrm>
        </p:spPr>
        <p:txBody>
          <a:bodyPr>
            <a:normAutofit/>
          </a:bodyPr>
          <a:lstStyle/>
          <a:p>
            <a:r>
              <a:rPr lang="ru-RU" sz="2400" b="1" dirty="0" smtClean="0">
                <a:latin typeface="Arial" panose="020B0604020202020204" pitchFamily="34" charset="0"/>
                <a:cs typeface="Arial" panose="020B0604020202020204" pitchFamily="34" charset="0"/>
              </a:rPr>
              <a:t>Энциклопедический </a:t>
            </a:r>
            <a:r>
              <a:rPr lang="ru-RU" sz="2400" b="1" dirty="0">
                <a:latin typeface="Arial" panose="020B0604020202020204" pitchFamily="34" charset="0"/>
                <a:cs typeface="Arial" panose="020B0604020202020204" pitchFamily="34" charset="0"/>
              </a:rPr>
              <a:t>словарь </a:t>
            </a:r>
            <a:br>
              <a:rPr lang="ru-RU" sz="2400" b="1" dirty="0">
                <a:latin typeface="Arial" panose="020B0604020202020204" pitchFamily="34" charset="0"/>
                <a:cs typeface="Arial" panose="020B0604020202020204" pitchFamily="34" charset="0"/>
              </a:rPr>
            </a:br>
            <a:r>
              <a:rPr lang="ru-RU" sz="2400" b="1" dirty="0">
                <a:latin typeface="Arial" panose="020B0604020202020204" pitchFamily="34" charset="0"/>
                <a:cs typeface="Arial" panose="020B0604020202020204" pitchFamily="34" charset="0"/>
              </a:rPr>
              <a:t>Ф. А. Брокгауз - И. А. </a:t>
            </a:r>
            <a:r>
              <a:rPr lang="ru-RU" sz="2400" b="1" dirty="0" err="1">
                <a:latin typeface="Arial" panose="020B0604020202020204" pitchFamily="34" charset="0"/>
                <a:cs typeface="Arial" panose="020B0604020202020204" pitchFamily="34" charset="0"/>
              </a:rPr>
              <a:t>Ефрон</a:t>
            </a:r>
            <a:endParaRPr lang="ru-RU" sz="2400" dirty="0">
              <a:latin typeface="Arial" panose="020B0604020202020204" pitchFamily="34" charset="0"/>
              <a:cs typeface="Arial" panose="020B0604020202020204" pitchFamily="34" charset="0"/>
            </a:endParaRPr>
          </a:p>
          <a:p>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98496"/>
          </a:xfrm>
        </p:spPr>
        <p:txBody>
          <a:bodyPr/>
          <a:lstStyle/>
          <a:p>
            <a:r>
              <a:rPr lang="ru-RU" dirty="0" smtClean="0">
                <a:latin typeface="Arial" panose="020B0604020202020204" pitchFamily="34" charset="0"/>
                <a:cs typeface="Arial" panose="020B0604020202020204" pitchFamily="34" charset="0"/>
              </a:rPr>
              <a:t>Редактор</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a:xfrm>
            <a:off x="457200" y="1142984"/>
            <a:ext cx="3008313" cy="4983179"/>
          </a:xfrm>
        </p:spPr>
        <p:txBody>
          <a:bodyPr>
            <a:normAutofit fontScale="92500"/>
          </a:bodyPr>
          <a:lstStyle/>
          <a:p>
            <a:r>
              <a:rPr lang="ru-RU" sz="1200" dirty="0" smtClean="0">
                <a:latin typeface="Arial" pitchFamily="34" charset="0"/>
                <a:cs typeface="Arial" pitchFamily="34" charset="0"/>
              </a:rPr>
              <a:t>«Энциклопедический словарь» при всей его «популярности» – это прежде всего научный труд, над составлением которого работали выдающиеся отечественные ученые, опытнейшие редакторы, консультанты, верстальщики и т. д.</a:t>
            </a:r>
          </a:p>
          <a:p>
            <a:r>
              <a:rPr lang="ru-RU" sz="1200" dirty="0" smtClean="0">
                <a:latin typeface="Arial" pitchFamily="34" charset="0"/>
                <a:cs typeface="Arial" pitchFamily="34" charset="0"/>
              </a:rPr>
              <a:t>Главным редакторам был профессор И. Е. Андреевский, при активном участии которого разрабатывался и получил реализацию начальный проект, вышли в свет первые шесть полутомов. Личность этого ученого и общественного деятеля во многом исключительна. «Редакторы европейских энциклопедий всегда дают в них биографические сведения и о себе, но Иван Ефремович в первом томе словаря, себе совсем не уделил место. </a:t>
            </a:r>
          </a:p>
          <a:p>
            <a:r>
              <a:rPr lang="ru-RU" sz="1200" dirty="0" smtClean="0">
                <a:latin typeface="Arial" pitchFamily="34" charset="0"/>
                <a:cs typeface="Arial" pitchFamily="34" charset="0"/>
              </a:rPr>
              <a:t>Но особо уделил внимание «гуманитарному отделу», предоставив естественную и техническую часть другим специалистам. Коллеги вспоминали, что «без устали работал он как редактор и организатор обширного предприятия».</a:t>
            </a:r>
          </a:p>
          <a:p>
            <a:endParaRPr lang="ru-RU" sz="1000" dirty="0" smtClean="0">
              <a:latin typeface="Arial" pitchFamily="34" charset="0"/>
              <a:cs typeface="Arial" pitchFamily="34" charset="0"/>
            </a:endParaRPr>
          </a:p>
          <a:p>
            <a:r>
              <a:rPr lang="ru-RU" sz="1000" dirty="0" smtClean="0">
                <a:latin typeface="Arial" pitchFamily="34" charset="0"/>
                <a:cs typeface="Arial" pitchFamily="34" charset="0"/>
              </a:rPr>
              <a:t>Никитин О. В. Лингвистика в «Энциклопедическом словаре» Брокгауза-</a:t>
            </a:r>
            <a:r>
              <a:rPr lang="ru-RU" sz="1000" dirty="0" err="1" smtClean="0">
                <a:latin typeface="Arial" pitchFamily="34" charset="0"/>
                <a:cs typeface="Arial" pitchFamily="34" charset="0"/>
              </a:rPr>
              <a:t>Ефрона</a:t>
            </a:r>
            <a:r>
              <a:rPr lang="ru-RU" sz="1000" dirty="0" smtClean="0">
                <a:latin typeface="Arial" pitchFamily="34" charset="0"/>
                <a:cs typeface="Arial" pitchFamily="34" charset="0"/>
              </a:rPr>
              <a:t>: (к 100-летию издания) // Русский язык в школе. – 2007. - № 8. – С. 73</a:t>
            </a:r>
          </a:p>
          <a:p>
            <a:endParaRPr lang="ru-RU" sz="1200" dirty="0"/>
          </a:p>
        </p:txBody>
      </p:sp>
      <p:pic>
        <p:nvPicPr>
          <p:cNvPr id="7170" name="Picture 2" descr="http://wiki.laser.ru/images/d/d8/%D0%90%D0%BD%D0%B4%D1%80%D0%B5%D0%B5%D0%B2%D1%81%D0%BA%D0%B8%D0%B9_%D0%98_%D0%95_b82_39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976" y="1268760"/>
            <a:ext cx="3980478" cy="4509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Продолжатели</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normAutofit/>
          </a:bodyPr>
          <a:lstStyle/>
          <a:p>
            <a:endParaRPr lang="ru-RU" dirty="0" smtClean="0"/>
          </a:p>
          <a:p>
            <a:r>
              <a:rPr lang="ru-RU" dirty="0" smtClean="0">
                <a:latin typeface="Arial" pitchFamily="34" charset="0"/>
                <a:cs typeface="Arial" pitchFamily="34" charset="0"/>
              </a:rPr>
              <a:t>После ухода профессора И. Е. Андреевского во главе новой редакции встали К. К. Арсентьев и Ф. Ф. Петрушевский. В год выходило четыре-пять томов, тираж достигал 75000 экземпляров, однако не обходилось и без курьезов. Так, местом рождения А. Нобеля в словаре ошибочно названа Россия.</a:t>
            </a:r>
          </a:p>
          <a:p>
            <a:r>
              <a:rPr lang="ru-RU" dirty="0" smtClean="0">
                <a:latin typeface="Arial" pitchFamily="34" charset="0"/>
                <a:cs typeface="Arial" pitchFamily="34" charset="0"/>
              </a:rPr>
              <a:t>Активными участниками работы над словарем были К. А. Тимирязев, И. И. Мечников и Е. В. Тарле.</a:t>
            </a:r>
          </a:p>
          <a:p>
            <a:endParaRPr lang="ru-RU" dirty="0" smtClean="0"/>
          </a:p>
          <a:p>
            <a:r>
              <a:rPr lang="ru-RU" sz="1000" dirty="0" smtClean="0">
                <a:latin typeface="Arial" pitchFamily="34" charset="0"/>
                <a:cs typeface="Arial" pitchFamily="34" charset="0"/>
              </a:rPr>
              <a:t>Чегодаева О. Листая справочники российском империи // Библиотека. – 2016. - № 10. – С. 11</a:t>
            </a:r>
          </a:p>
          <a:p>
            <a:endParaRPr lang="ru-RU" dirty="0"/>
          </a:p>
        </p:txBody>
      </p:sp>
      <p:pic>
        <p:nvPicPr>
          <p:cNvPr id="8196" name="Picture 4" descr="https://sok.riksarkivet.se/Sbl/bilder/8143_7_027_00000099_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446941"/>
            <a:ext cx="3024336" cy="4156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Книжные курьезы</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normAutofit lnSpcReduction="10000"/>
          </a:bodyPr>
          <a:lstStyle/>
          <a:p>
            <a:endParaRPr lang="ru-RU" dirty="0" smtClean="0"/>
          </a:p>
          <a:p>
            <a:r>
              <a:rPr lang="ru-RU" dirty="0" smtClean="0">
                <a:latin typeface="Arial" panose="020B0604020202020204" pitchFamily="34" charset="0"/>
                <a:cs typeface="Arial" panose="020B0604020202020204" pitchFamily="34" charset="0"/>
              </a:rPr>
              <a:t>«Рассказывали, что профессор Андреевский как редактор был не очень внимателен и готовые статьи вычитывал не слишком тщательно. Сейчас уже трудно сказать, так это или не так. Но одна забавная история жива и в наши дни. «</a:t>
            </a:r>
            <a:r>
              <a:rPr lang="ru-RU" dirty="0" err="1" smtClean="0">
                <a:latin typeface="Arial" panose="020B0604020202020204" pitchFamily="34" charset="0"/>
                <a:cs typeface="Arial" panose="020B0604020202020204" pitchFamily="34" charset="0"/>
              </a:rPr>
              <a:t>Безпамятная</a:t>
            </a:r>
            <a:r>
              <a:rPr lang="ru-RU" dirty="0" smtClean="0">
                <a:latin typeface="Arial" panose="020B0604020202020204" pitchFamily="34" charset="0"/>
                <a:cs typeface="Arial" panose="020B0604020202020204" pitchFamily="34" charset="0"/>
              </a:rPr>
              <a:t> собака» – такая статья появилась в пятом томе энциклопедии на 308 странице (Мы специально сохранили написание слова «</a:t>
            </a:r>
            <a:r>
              <a:rPr lang="ru-RU" dirty="0" err="1" smtClean="0">
                <a:latin typeface="Arial" panose="020B0604020202020204" pitchFamily="34" charset="0"/>
                <a:cs typeface="Arial" panose="020B0604020202020204" pitchFamily="34" charset="0"/>
              </a:rPr>
              <a:t>Безпамятная</a:t>
            </a:r>
            <a:r>
              <a:rPr lang="ru-RU" dirty="0" smtClean="0">
                <a:latin typeface="Arial" panose="020B0604020202020204" pitchFamily="34" charset="0"/>
                <a:cs typeface="Arial" panose="020B0604020202020204" pitchFamily="34" charset="0"/>
              </a:rPr>
              <a:t>» через «з». Так писали в конце </a:t>
            </a:r>
            <a:r>
              <a:rPr lang="en-US" dirty="0" smtClean="0">
                <a:latin typeface="Arial" panose="020B0604020202020204" pitchFamily="34" charset="0"/>
                <a:cs typeface="Arial" panose="020B0604020202020204" pitchFamily="34" charset="0"/>
              </a:rPr>
              <a:t>XIX</a:t>
            </a:r>
            <a:r>
              <a:rPr lang="ru-RU" dirty="0" smtClean="0">
                <a:latin typeface="Arial" panose="020B0604020202020204" pitchFamily="34" charset="0"/>
                <a:cs typeface="Arial" panose="020B0604020202020204" pitchFamily="34" charset="0"/>
              </a:rPr>
              <a:t> – начале ХХ века, и если вы будете искать статью в «Брокгаузе…», то учтите это. Сейчас правильно писать «беспамятная»)».</a:t>
            </a:r>
          </a:p>
          <a:p>
            <a:endParaRPr lang="ru-RU" dirty="0">
              <a:latin typeface="Arial" panose="020B0604020202020204" pitchFamily="34" charset="0"/>
              <a:cs typeface="Arial" panose="020B0604020202020204" pitchFamily="34" charset="0"/>
            </a:endParaRPr>
          </a:p>
          <a:p>
            <a:r>
              <a:rPr lang="ru-RU" sz="1100" dirty="0">
                <a:latin typeface="Arial" panose="020B0604020202020204" pitchFamily="34" charset="0"/>
                <a:cs typeface="Arial" panose="020B0604020202020204" pitchFamily="34" charset="0"/>
              </a:rPr>
              <a:t>Зыков Д. Про энциклопедию Брокгауза и </a:t>
            </a:r>
            <a:r>
              <a:rPr lang="ru-RU" sz="1100" dirty="0" err="1">
                <a:latin typeface="Arial" panose="020B0604020202020204" pitchFamily="34" charset="0"/>
                <a:cs typeface="Arial" panose="020B0604020202020204" pitchFamily="34" charset="0"/>
              </a:rPr>
              <a:t>безпамятную</a:t>
            </a:r>
            <a:r>
              <a:rPr lang="ru-RU" sz="1100" dirty="0">
                <a:latin typeface="Arial" panose="020B0604020202020204" pitchFamily="34" charset="0"/>
                <a:cs typeface="Arial" panose="020B0604020202020204" pitchFamily="34" charset="0"/>
              </a:rPr>
              <a:t> собаку // Наука и жизнь. – 2014. - № 11. – С. </a:t>
            </a:r>
            <a:r>
              <a:rPr lang="ru-RU" sz="1100" dirty="0" smtClean="0">
                <a:latin typeface="Arial" panose="020B0604020202020204" pitchFamily="34" charset="0"/>
                <a:cs typeface="Arial" panose="020B0604020202020204" pitchFamily="34" charset="0"/>
              </a:rPr>
              <a:t>86</a:t>
            </a:r>
            <a:endParaRPr lang="en-US" sz="1100" dirty="0">
              <a:latin typeface="Arial" panose="020B0604020202020204" pitchFamily="34" charset="0"/>
              <a:cs typeface="Arial" panose="020B0604020202020204" pitchFamily="34" charset="0"/>
            </a:endParaRPr>
          </a:p>
          <a:p>
            <a:endParaRPr lang="ru-RU" dirty="0"/>
          </a:p>
        </p:txBody>
      </p:sp>
      <p:pic>
        <p:nvPicPr>
          <p:cNvPr id="9218" name="Picture 2" descr="https://www.gutenberg.org/files/53290/53290-h/images/imagep33_l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1835610"/>
            <a:ext cx="5111750" cy="389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36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Версии курьеза</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normAutofit/>
          </a:bodyPr>
          <a:lstStyle/>
          <a:p>
            <a:r>
              <a:rPr lang="ru-RU" dirty="0" smtClean="0"/>
              <a:t>«При составлении энциклопедии требуется большая подготовка. На такую черную работу часто приглашали студентов университетов. Оплату им назначал главный редактор Андреевский. Но расплачиваться забывал. Когда же ему напоминали, он хлопал себя по лбу и восклицал: «Ах я беспамятная собака!». Вот студенты и отомстили ему, вставив в готовую корректуру коротенькую статью: «</a:t>
            </a:r>
            <a:r>
              <a:rPr lang="ru-RU" dirty="0" err="1" smtClean="0"/>
              <a:t>безпамятная</a:t>
            </a:r>
            <a:r>
              <a:rPr lang="ru-RU" dirty="0" smtClean="0"/>
              <a:t> собака – собака, жадная до азартности». А редактор либо совсем не прочитал, либо прочитал невнимательно, одним словом «</a:t>
            </a:r>
            <a:r>
              <a:rPr lang="ru-RU" dirty="0" err="1" smtClean="0"/>
              <a:t>Безпамятная</a:t>
            </a:r>
            <a:r>
              <a:rPr lang="ru-RU" dirty="0" smtClean="0"/>
              <a:t> собака» оказалась на страницах очередного тома энциклопедии».</a:t>
            </a:r>
          </a:p>
          <a:p>
            <a:r>
              <a:rPr lang="ru-RU" sz="1100" dirty="0">
                <a:latin typeface="Arial" panose="020B0604020202020204" pitchFamily="34" charset="0"/>
                <a:cs typeface="Arial" panose="020B0604020202020204" pitchFamily="34" charset="0"/>
              </a:rPr>
              <a:t>Зыков Д. Про энциклопедию Брокгауза и </a:t>
            </a:r>
            <a:r>
              <a:rPr lang="ru-RU" sz="1100" dirty="0" err="1">
                <a:latin typeface="Arial" panose="020B0604020202020204" pitchFamily="34" charset="0"/>
                <a:cs typeface="Arial" panose="020B0604020202020204" pitchFamily="34" charset="0"/>
              </a:rPr>
              <a:t>безпамятную</a:t>
            </a:r>
            <a:r>
              <a:rPr lang="ru-RU" sz="1100" dirty="0">
                <a:latin typeface="Arial" panose="020B0604020202020204" pitchFamily="34" charset="0"/>
                <a:cs typeface="Arial" panose="020B0604020202020204" pitchFamily="34" charset="0"/>
              </a:rPr>
              <a:t> собаку // Наука и жизнь. – 2014. - № 11. – С. </a:t>
            </a:r>
            <a:r>
              <a:rPr lang="ru-RU" sz="1100" dirty="0" smtClean="0">
                <a:latin typeface="Arial" panose="020B0604020202020204" pitchFamily="34" charset="0"/>
                <a:cs typeface="Arial" panose="020B0604020202020204" pitchFamily="34" charset="0"/>
              </a:rPr>
              <a:t>87</a:t>
            </a:r>
            <a:endParaRPr lang="en-US" sz="1100" dirty="0">
              <a:latin typeface="Arial" panose="020B0604020202020204" pitchFamily="34" charset="0"/>
              <a:cs typeface="Arial" panose="020B0604020202020204" pitchFamily="34" charset="0"/>
            </a:endParaRPr>
          </a:p>
          <a:p>
            <a:endParaRPr lang="ru-RU" dirty="0"/>
          </a:p>
        </p:txBody>
      </p:sp>
      <p:pic>
        <p:nvPicPr>
          <p:cNvPr id="10242" name="Picture 2" descr="https://etymologicznamenazeria.files.wordpress.com/2018/12/etymologia-pochodzenie-slowa-nazwy-wy%C5%BCe%C5%8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967664"/>
            <a:ext cx="5111750" cy="362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758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Истинная версия</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normAutofit lnSpcReduction="10000"/>
          </a:bodyPr>
          <a:lstStyle/>
          <a:p>
            <a:r>
              <a:rPr lang="ru-RU" dirty="0" smtClean="0">
                <a:latin typeface="Arial" panose="020B0604020202020204" pitchFamily="34" charset="0"/>
                <a:cs typeface="Arial" panose="020B0604020202020204" pitchFamily="34" charset="0"/>
              </a:rPr>
              <a:t>«Эта история стала такой популярной, что уже более ста лет почти никто не задумывается, что же такое на самом деле «беспамятная собака». А между тем любому охотнику, который охотится с собаками, все совершенно ясно. Жадной до дичи или зверя называют собаку, которая очень хорошо помогает на охоте. Об этом кстати писали в «Настольной книге охотника-спортсмена», вышедшей в 1956</a:t>
            </a:r>
            <a:r>
              <a:rPr lang="ru-RU" dirty="0" smtClean="0">
                <a:solidFill>
                  <a:srgbClr val="FF0000"/>
                </a:solidFill>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году: «Беспамятная – жадная, злобная к зверю собака, азартно и упорно преследующая его». Так что профессор Андреевский, неплохо разбиравшийся в охоте, скорее всего не заподозрил подвоха.</a:t>
            </a:r>
          </a:p>
          <a:p>
            <a:r>
              <a:rPr lang="ru-RU" sz="1100" dirty="0">
                <a:latin typeface="Arial" panose="020B0604020202020204" pitchFamily="34" charset="0"/>
                <a:cs typeface="Arial" panose="020B0604020202020204" pitchFamily="34" charset="0"/>
              </a:rPr>
              <a:t>Зыков Д. Про энциклопедию Брокгауза и </a:t>
            </a:r>
            <a:r>
              <a:rPr lang="ru-RU" sz="1100" dirty="0" err="1">
                <a:latin typeface="Arial" panose="020B0604020202020204" pitchFamily="34" charset="0"/>
                <a:cs typeface="Arial" panose="020B0604020202020204" pitchFamily="34" charset="0"/>
              </a:rPr>
              <a:t>безпамятную</a:t>
            </a:r>
            <a:r>
              <a:rPr lang="ru-RU" sz="1100" dirty="0">
                <a:latin typeface="Arial" panose="020B0604020202020204" pitchFamily="34" charset="0"/>
                <a:cs typeface="Arial" panose="020B0604020202020204" pitchFamily="34" charset="0"/>
              </a:rPr>
              <a:t> собаку // Наука и жизнь. – 2014. - № 11. – С. </a:t>
            </a:r>
            <a:r>
              <a:rPr lang="ru-RU" sz="1100" dirty="0" smtClean="0">
                <a:latin typeface="Arial" panose="020B0604020202020204" pitchFamily="34" charset="0"/>
                <a:cs typeface="Arial" panose="020B0604020202020204" pitchFamily="34" charset="0"/>
              </a:rPr>
              <a:t>88-89</a:t>
            </a:r>
            <a:endParaRPr lang="en-US" sz="1100" dirty="0">
              <a:latin typeface="Arial" panose="020B0604020202020204" pitchFamily="34" charset="0"/>
              <a:cs typeface="Arial" panose="020B0604020202020204" pitchFamily="34" charset="0"/>
            </a:endParaRPr>
          </a:p>
          <a:p>
            <a:endParaRPr lang="ru-RU" dirty="0"/>
          </a:p>
        </p:txBody>
      </p:sp>
      <p:pic>
        <p:nvPicPr>
          <p:cNvPr id="11268" name="Picture 4" descr="https://i.pinimg.com/originals/e5/dd/f6/e5ddf67fe32e971d13a71d337efd72c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863725"/>
            <a:ext cx="5111750" cy="383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75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1000"/>
                                        <p:tgtEl>
                                          <p:spTgt spid="11268"/>
                                        </p:tgtEl>
                                      </p:cBhvr>
                                    </p:animEffect>
                                    <p:anim calcmode="lin" valueType="num">
                                      <p:cBhvr>
                                        <p:cTn id="8" dur="1000" fill="hold"/>
                                        <p:tgtEl>
                                          <p:spTgt spid="11268"/>
                                        </p:tgtEl>
                                        <p:attrNameLst>
                                          <p:attrName>ppt_x</p:attrName>
                                        </p:attrNameLst>
                                      </p:cBhvr>
                                      <p:tavLst>
                                        <p:tav tm="0">
                                          <p:val>
                                            <p:strVal val="#ppt_x"/>
                                          </p:val>
                                        </p:tav>
                                        <p:tav tm="100000">
                                          <p:val>
                                            <p:strVal val="#ppt_x"/>
                                          </p:val>
                                        </p:tav>
                                      </p:tavLst>
                                    </p:anim>
                                    <p:anim calcmode="lin" valueType="num">
                                      <p:cBhvr>
                                        <p:cTn id="9"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Фонд НБРА</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lstStyle/>
          <a:p>
            <a:endParaRPr lang="ru-RU" dirty="0" smtClean="0"/>
          </a:p>
          <a:p>
            <a:r>
              <a:rPr lang="ru-RU" dirty="0" smtClean="0"/>
              <a:t>На полках Национальной библиотеки имени М. В. </a:t>
            </a:r>
            <a:r>
              <a:rPr lang="ru-RU" dirty="0" err="1" smtClean="0"/>
              <a:t>Чевалкова</a:t>
            </a:r>
            <a:r>
              <a:rPr lang="ru-RU" dirty="0" smtClean="0"/>
              <a:t> нашло достойное место репринтное воспроизведение издания Ф. А. Брокгауза - И. А. </a:t>
            </a:r>
            <a:r>
              <a:rPr lang="ru-RU" dirty="0" err="1" smtClean="0"/>
              <a:t>Ефрона</a:t>
            </a:r>
            <a:r>
              <a:rPr lang="ru-RU" dirty="0" smtClean="0"/>
              <a:t> 1890 года. И если Энциклопедический словарь «Брокгауз-</a:t>
            </a:r>
            <a:r>
              <a:rPr lang="ru-RU" dirty="0" err="1" smtClean="0"/>
              <a:t>Ефрон</a:t>
            </a:r>
            <a:r>
              <a:rPr lang="ru-RU" dirty="0" smtClean="0"/>
              <a:t>» - произведение печати </a:t>
            </a:r>
            <a:r>
              <a:rPr lang="en-US" dirty="0" smtClean="0"/>
              <a:t>XIX</a:t>
            </a:r>
            <a:r>
              <a:rPr lang="ru-RU" dirty="0" smtClean="0"/>
              <a:t> века, то наш словарь издательства «ТЕРРА» - 1990 года ХХ столетия. </a:t>
            </a:r>
            <a:r>
              <a:rPr lang="ru-RU" dirty="0" err="1" smtClean="0"/>
              <a:t>Многотомник</a:t>
            </a:r>
            <a:r>
              <a:rPr lang="ru-RU" dirty="0" smtClean="0"/>
              <a:t> содержит высокохудожественные цветные и черно-белые иллюстрации, имеет уникальные форзацы и обложку в стиле модерн. </a:t>
            </a:r>
          </a:p>
          <a:p>
            <a:r>
              <a:rPr lang="ru-RU" dirty="0" smtClean="0"/>
              <a:t>Приглашаем наших читателей на просмотр данного издания в Информационно-справочный сектор.</a:t>
            </a:r>
            <a:endParaRPr lang="ru-RU" dirty="0"/>
          </a:p>
        </p:txBody>
      </p:sp>
      <p:pic>
        <p:nvPicPr>
          <p:cNvPr id="12290" name="Picture 2" descr="https://kniginya.com/image/cache/data-1000720174-600x6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1723231"/>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741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Библиография</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normAutofit fontScale="92500" lnSpcReduction="10000"/>
          </a:bodyPr>
          <a:lstStyle/>
          <a:p>
            <a:pPr marL="342900" indent="-342900">
              <a:buAutoNum type="arabicPeriod"/>
            </a:pPr>
            <a:endParaRPr lang="ru-RU" sz="1200" dirty="0" smtClean="0">
              <a:latin typeface="Arial" panose="020B0604020202020204" pitchFamily="34" charset="0"/>
              <a:cs typeface="Arial" panose="020B0604020202020204" pitchFamily="34" charset="0"/>
            </a:endParaRPr>
          </a:p>
          <a:p>
            <a:pPr marL="342900" indent="-342900">
              <a:buAutoNum type="arabicPeriod"/>
            </a:pPr>
            <a:r>
              <a:rPr lang="ru-RU" sz="1300" dirty="0" smtClean="0">
                <a:latin typeface="Arial" panose="020B0604020202020204" pitchFamily="34" charset="0"/>
                <a:cs typeface="Arial" panose="020B0604020202020204" pitchFamily="34" charset="0"/>
              </a:rPr>
              <a:t>Волкова Т. Б. Прошлое и настоящее немецких энциклопедий // Библиография. – 2008. - № 3. – С. 151-159</a:t>
            </a:r>
          </a:p>
          <a:p>
            <a:pPr marL="342900" indent="-342900">
              <a:buFont typeface="Arial" pitchFamily="34" charset="0"/>
              <a:buAutoNum type="arabicPeriod"/>
            </a:pPr>
            <a:r>
              <a:rPr lang="ru-RU" sz="1300" dirty="0">
                <a:latin typeface="Arial" panose="020B0604020202020204" pitchFamily="34" charset="0"/>
                <a:cs typeface="Arial" panose="020B0604020202020204" pitchFamily="34" charset="0"/>
              </a:rPr>
              <a:t>Зыков Д. Про энциклопедию Брокгауза и </a:t>
            </a:r>
            <a:r>
              <a:rPr lang="ru-RU" sz="1300" dirty="0" err="1">
                <a:latin typeface="Arial" panose="020B0604020202020204" pitchFamily="34" charset="0"/>
                <a:cs typeface="Arial" panose="020B0604020202020204" pitchFamily="34" charset="0"/>
              </a:rPr>
              <a:t>безпамятную</a:t>
            </a:r>
            <a:r>
              <a:rPr lang="ru-RU" sz="1300" dirty="0">
                <a:latin typeface="Arial" panose="020B0604020202020204" pitchFamily="34" charset="0"/>
                <a:cs typeface="Arial" panose="020B0604020202020204" pitchFamily="34" charset="0"/>
              </a:rPr>
              <a:t> собаку // Наука и жизнь. – 2014. - № 11. – С. 85-89</a:t>
            </a:r>
          </a:p>
          <a:p>
            <a:pPr marL="342900" indent="-342900">
              <a:buFont typeface="Arial" pitchFamily="34" charset="0"/>
              <a:buAutoNum type="arabicPeriod"/>
            </a:pPr>
            <a:r>
              <a:rPr lang="ru-RU" sz="1300" dirty="0" smtClean="0">
                <a:latin typeface="Arial" pitchFamily="34" charset="0"/>
                <a:cs typeface="Arial" pitchFamily="34" charset="0"/>
              </a:rPr>
              <a:t>Никитин </a:t>
            </a:r>
            <a:r>
              <a:rPr lang="ru-RU" sz="1300" dirty="0">
                <a:latin typeface="Arial" pitchFamily="34" charset="0"/>
                <a:cs typeface="Arial" pitchFamily="34" charset="0"/>
              </a:rPr>
              <a:t>О. В. Лингвистика в «Энциклопедическом словаре» Брокгауза-</a:t>
            </a:r>
            <a:r>
              <a:rPr lang="ru-RU" sz="1300" dirty="0" err="1">
                <a:latin typeface="Arial" pitchFamily="34" charset="0"/>
                <a:cs typeface="Arial" pitchFamily="34" charset="0"/>
              </a:rPr>
              <a:t>Ефрона</a:t>
            </a:r>
            <a:r>
              <a:rPr lang="ru-RU" sz="1300" dirty="0">
                <a:latin typeface="Arial" pitchFamily="34" charset="0"/>
                <a:cs typeface="Arial" pitchFamily="34" charset="0"/>
              </a:rPr>
              <a:t>: (к 100-летию издания) // Русский язык в школе. – 2007. - № 8. – С. </a:t>
            </a:r>
            <a:r>
              <a:rPr lang="ru-RU" sz="1300" dirty="0" smtClean="0">
                <a:latin typeface="Arial" pitchFamily="34" charset="0"/>
                <a:cs typeface="Arial" pitchFamily="34" charset="0"/>
              </a:rPr>
              <a:t>72-78</a:t>
            </a:r>
          </a:p>
          <a:p>
            <a:pPr marL="342900" indent="-342900">
              <a:buFont typeface="Arial" pitchFamily="34" charset="0"/>
              <a:buAutoNum type="arabicPeriod"/>
            </a:pPr>
            <a:r>
              <a:rPr lang="ru-RU" sz="1300" dirty="0" smtClean="0">
                <a:latin typeface="Arial" pitchFamily="34" charset="0"/>
                <a:cs typeface="Arial" pitchFamily="34" charset="0"/>
              </a:rPr>
              <a:t>Универсальная энциклопедия // Русский язык. – 2015. - № 4. – С. 3</a:t>
            </a:r>
          </a:p>
          <a:p>
            <a:pPr marL="342900" indent="-342900">
              <a:buAutoNum type="arabicPeriod"/>
            </a:pPr>
            <a:r>
              <a:rPr lang="ru-RU" sz="1300" dirty="0" smtClean="0">
                <a:latin typeface="Arial" pitchFamily="34" charset="0"/>
                <a:cs typeface="Arial" pitchFamily="34" charset="0"/>
              </a:rPr>
              <a:t>Чегодаева </a:t>
            </a:r>
            <a:r>
              <a:rPr lang="ru-RU" sz="1300" dirty="0">
                <a:latin typeface="Arial" pitchFamily="34" charset="0"/>
                <a:cs typeface="Arial" pitchFamily="34" charset="0"/>
              </a:rPr>
              <a:t>О. Листая справочники российском империи // Библиотека. – 2016. - № 10. – С. </a:t>
            </a:r>
            <a:r>
              <a:rPr lang="ru-RU" sz="1300" dirty="0" smtClean="0">
                <a:latin typeface="Arial" pitchFamily="34" charset="0"/>
                <a:cs typeface="Arial" pitchFamily="34" charset="0"/>
              </a:rPr>
              <a:t>11</a:t>
            </a:r>
          </a:p>
          <a:p>
            <a:pPr marL="342900" indent="-342900">
              <a:buAutoNum type="arabicPeriod"/>
            </a:pPr>
            <a:r>
              <a:rPr lang="ru-RU" sz="1300" dirty="0" smtClean="0">
                <a:latin typeface="Arial" pitchFamily="34" charset="0"/>
                <a:cs typeface="Arial" pitchFamily="34" charset="0"/>
              </a:rPr>
              <a:t>Энциклопедический словарь. </a:t>
            </a:r>
            <a:r>
              <a:rPr lang="ru-RU" sz="1300" dirty="0" err="1" smtClean="0">
                <a:latin typeface="Arial" pitchFamily="34" charset="0"/>
                <a:cs typeface="Arial" pitchFamily="34" charset="0"/>
              </a:rPr>
              <a:t>Репр</a:t>
            </a:r>
            <a:r>
              <a:rPr lang="ru-RU" sz="1300" dirty="0" smtClean="0">
                <a:latin typeface="Arial" pitchFamily="34" charset="0"/>
                <a:cs typeface="Arial" pitchFamily="34" charset="0"/>
              </a:rPr>
              <a:t>. </a:t>
            </a:r>
            <a:r>
              <a:rPr lang="ru-RU" sz="1300" dirty="0">
                <a:latin typeface="Arial" pitchFamily="34" charset="0"/>
                <a:cs typeface="Arial" pitchFamily="34" charset="0"/>
              </a:rPr>
              <a:t>в</a:t>
            </a:r>
            <a:r>
              <a:rPr lang="ru-RU" sz="1300" dirty="0" smtClean="0">
                <a:latin typeface="Arial" pitchFamily="34" charset="0"/>
                <a:cs typeface="Arial" pitchFamily="34" charset="0"/>
              </a:rPr>
              <a:t>оспроизведение издания Ф. А. Брокгауз - И. А. </a:t>
            </a:r>
            <a:r>
              <a:rPr lang="ru-RU" sz="1300" dirty="0" err="1" smtClean="0">
                <a:latin typeface="Arial" pitchFamily="34" charset="0"/>
                <a:cs typeface="Arial" pitchFamily="34" charset="0"/>
              </a:rPr>
              <a:t>Ефрон</a:t>
            </a:r>
            <a:r>
              <a:rPr lang="ru-RU" sz="1300" dirty="0" smtClean="0">
                <a:latin typeface="Arial" pitchFamily="34" charset="0"/>
                <a:cs typeface="Arial" pitchFamily="34" charset="0"/>
              </a:rPr>
              <a:t> 1890 г. – Москва: Издательский центр «ТЕРРА», 1990,</a:t>
            </a:r>
            <a:endParaRPr lang="en-US" sz="1300" dirty="0">
              <a:latin typeface="Arial" panose="020B0604020202020204" pitchFamily="34" charset="0"/>
              <a:cs typeface="Arial" panose="020B0604020202020204" pitchFamily="34" charset="0"/>
            </a:endParaRPr>
          </a:p>
          <a:p>
            <a:r>
              <a:rPr lang="ru-RU" sz="1300" dirty="0" smtClean="0">
                <a:latin typeface="Arial" panose="020B0604020202020204" pitchFamily="34" charset="0"/>
                <a:cs typeface="Arial" panose="020B0604020202020204" pitchFamily="34" charset="0"/>
              </a:rPr>
              <a:t> </a:t>
            </a:r>
            <a:endParaRPr lang="ru-RU" sz="1300" dirty="0">
              <a:latin typeface="Arial" panose="020B0604020202020204" pitchFamily="34" charset="0"/>
              <a:cs typeface="Arial" panose="020B0604020202020204" pitchFamily="34" charset="0"/>
            </a:endParaRPr>
          </a:p>
        </p:txBody>
      </p:sp>
      <p:pic>
        <p:nvPicPr>
          <p:cNvPr id="13314" name="Picture 2" descr="https://kniganika.ru/images/detailed/27/_MG_009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348880"/>
            <a:ext cx="5111750" cy="261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223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latin typeface="Arial" pitchFamily="34" charset="0"/>
                <a:cs typeface="Arial" pitchFamily="34" charset="0"/>
              </a:rPr>
              <a:t>Фридрих Арнольд Брокгауз – немецкий издатель, основатель фирмы «Ф. А. Брокгауз» и «Энциклопедии Брокгауз», которая послужила основой для создания российского энциклопедического словаря Брокгауза и </a:t>
            </a:r>
            <a:r>
              <a:rPr lang="ru-RU" sz="1800" dirty="0" err="1" smtClean="0">
                <a:latin typeface="Arial" pitchFamily="34" charset="0"/>
                <a:cs typeface="Arial" pitchFamily="34" charset="0"/>
              </a:rPr>
              <a:t>Ефрона</a:t>
            </a:r>
            <a:endParaRPr lang="ru-RU" sz="1800" dirty="0">
              <a:latin typeface="Arial" pitchFamily="34" charset="0"/>
              <a:cs typeface="Arial" pitchFamily="34" charset="0"/>
            </a:endParaRPr>
          </a:p>
        </p:txBody>
      </p:sp>
      <p:sp>
        <p:nvSpPr>
          <p:cNvPr id="3" name="Содержимое 2"/>
          <p:cNvSpPr>
            <a:spLocks noGrp="1"/>
          </p:cNvSpPr>
          <p:nvPr>
            <p:ph idx="1"/>
          </p:nvPr>
        </p:nvSpPr>
        <p:spPr>
          <a:xfrm>
            <a:off x="285720" y="1571612"/>
            <a:ext cx="8229600" cy="4525963"/>
          </a:xfrm>
        </p:spPr>
        <p:txBody>
          <a:bodyPr>
            <a:normAutofit/>
          </a:bodyPr>
          <a:lstStyle/>
          <a:p>
            <a:r>
              <a:rPr lang="ru-RU" sz="1400" dirty="0" smtClean="0">
                <a:latin typeface="Arial" pitchFamily="34" charset="0"/>
                <a:cs typeface="Arial" pitchFamily="34" charset="0"/>
              </a:rPr>
              <a:t>В 1811 году Фридрих Арнольд становится основателем и издателем Энциклопедического словаря Ф. А. Брокгауза. В январе 1814 года книгоиздатель присваивает принадлежащей ему фирме своё имя.</a:t>
            </a:r>
          </a:p>
          <a:p>
            <a:r>
              <a:rPr lang="ru-RU" sz="1400" dirty="0" smtClean="0">
                <a:latin typeface="Arial" pitchFamily="34" charset="0"/>
                <a:cs typeface="Arial" pitchFamily="34" charset="0"/>
              </a:rPr>
              <a:t>На протяжении короткого времени в издательстве «Ф. А. Брокгауз» выходят 6 изданий энциклопедического словаря, политическая газета, множество альманахов по всем направлениям литературы, сочинения Шопенгауэра и других авторов.</a:t>
            </a:r>
          </a:p>
          <a:p>
            <a:pPr marL="0" indent="0" algn="r">
              <a:buNone/>
            </a:pPr>
            <a:r>
              <a:rPr lang="ru-RU" sz="1100" b="1" dirty="0" smtClean="0">
                <a:latin typeface="Arial" panose="020B0604020202020204" pitchFamily="34" charset="0"/>
                <a:cs typeface="Arial" panose="020B0604020202020204" pitchFamily="34" charset="0"/>
              </a:rPr>
              <a:t>Новая</a:t>
            </a:r>
            <a:r>
              <a:rPr lang="ru-RU" sz="1100" dirty="0">
                <a:latin typeface="Arial" panose="020B0604020202020204" pitchFamily="34" charset="0"/>
                <a:cs typeface="Arial" panose="020B0604020202020204" pitchFamily="34" charset="0"/>
              </a:rPr>
              <a:t> </a:t>
            </a:r>
            <a:r>
              <a:rPr lang="ru-RU" sz="1100" b="1" dirty="0">
                <a:latin typeface="Arial" panose="020B0604020202020204" pitchFamily="34" charset="0"/>
                <a:cs typeface="Arial" panose="020B0604020202020204" pitchFamily="34" charset="0"/>
              </a:rPr>
              <a:t>российская</a:t>
            </a:r>
            <a:r>
              <a:rPr lang="ru-RU" sz="1100" dirty="0">
                <a:latin typeface="Arial" panose="020B0604020202020204" pitchFamily="34" charset="0"/>
                <a:cs typeface="Arial" panose="020B0604020202020204" pitchFamily="34" charset="0"/>
              </a:rPr>
              <a:t> </a:t>
            </a:r>
            <a:r>
              <a:rPr lang="ru-RU" sz="1100" b="1" dirty="0" smtClean="0">
                <a:latin typeface="Arial" panose="020B0604020202020204" pitchFamily="34" charset="0"/>
                <a:cs typeface="Arial" panose="020B0604020202020204" pitchFamily="34" charset="0"/>
              </a:rPr>
              <a:t>энциклопедия</a:t>
            </a:r>
            <a:r>
              <a:rPr lang="ru-RU" sz="1100" dirty="0" smtClean="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в 12 т</a:t>
            </a:r>
            <a:r>
              <a:rPr lang="ru-RU" sz="1100" dirty="0" smtClean="0">
                <a:latin typeface="Arial" panose="020B0604020202020204" pitchFamily="34" charset="0"/>
                <a:cs typeface="Arial" panose="020B0604020202020204" pitchFamily="34" charset="0"/>
              </a:rPr>
              <a:t>.</a:t>
            </a:r>
            <a:r>
              <a:rPr lang="ru-RU" sz="1100" b="1" dirty="0">
                <a:latin typeface="Arial" panose="020B0604020202020204" pitchFamily="34" charset="0"/>
                <a:cs typeface="Arial" panose="020B0604020202020204" pitchFamily="34" charset="0"/>
              </a:rPr>
              <a:t> Т. </a:t>
            </a:r>
            <a:r>
              <a:rPr lang="ru-RU" sz="1100" b="1" dirty="0" smtClean="0">
                <a:latin typeface="Arial" panose="020B0604020202020204" pitchFamily="34" charset="0"/>
                <a:cs typeface="Arial" panose="020B0604020202020204" pitchFamily="34" charset="0"/>
              </a:rPr>
              <a:t>3 (</a:t>
            </a:r>
            <a:r>
              <a:rPr lang="ru-RU" sz="1100" b="1" dirty="0">
                <a:latin typeface="Arial" panose="020B0604020202020204" pitchFamily="34" charset="0"/>
                <a:cs typeface="Arial" panose="020B0604020202020204" pitchFamily="34" charset="0"/>
              </a:rPr>
              <a:t>1</a:t>
            </a:r>
            <a:r>
              <a:rPr lang="ru-RU" sz="1100" b="1" dirty="0" smtClean="0">
                <a:latin typeface="Arial" panose="020B0604020202020204" pitchFamily="34" charset="0"/>
                <a:cs typeface="Arial" panose="020B0604020202020204" pitchFamily="34" charset="0"/>
              </a:rPr>
              <a:t>)</a:t>
            </a:r>
            <a:r>
              <a:rPr lang="ru-RU" sz="1100" dirty="0" smtClean="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Беар</a:t>
            </a:r>
            <a:r>
              <a:rPr lang="ru-RU" sz="1100" dirty="0">
                <a:latin typeface="Arial" panose="020B0604020202020204" pitchFamily="34" charset="0"/>
                <a:cs typeface="Arial" panose="020B0604020202020204" pitchFamily="34" charset="0"/>
              </a:rPr>
              <a:t> </a:t>
            </a:r>
            <a:r>
              <a:rPr lang="ru-RU" sz="1100" dirty="0" smtClean="0">
                <a:latin typeface="Arial" panose="020B0604020202020204" pitchFamily="34" charset="0"/>
                <a:cs typeface="Arial" panose="020B0604020202020204" pitchFamily="34" charset="0"/>
              </a:rPr>
              <a:t>– </a:t>
            </a:r>
            <a:r>
              <a:rPr lang="ru-RU" sz="1100" dirty="0" err="1" smtClean="0">
                <a:latin typeface="Arial" panose="020B0604020202020204" pitchFamily="34" charset="0"/>
                <a:cs typeface="Arial" panose="020B0604020202020204" pitchFamily="34" charset="0"/>
              </a:rPr>
              <a:t>Брун</a:t>
            </a:r>
            <a:r>
              <a:rPr lang="ru-RU" sz="1100" dirty="0" smtClean="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 гл. ред. А. Д. Некипелов. - </a:t>
            </a:r>
            <a:r>
              <a:rPr lang="ru-RU" sz="1100" dirty="0" smtClean="0">
                <a:latin typeface="Arial" panose="020B0604020202020204" pitchFamily="34" charset="0"/>
                <a:cs typeface="Arial" panose="020B0604020202020204" pitchFamily="34" charset="0"/>
              </a:rPr>
              <a:t>Москва:</a:t>
            </a:r>
            <a:r>
              <a:rPr lang="ru-RU" sz="1100" dirty="0">
                <a:latin typeface="Arial" panose="020B0604020202020204" pitchFamily="34" charset="0"/>
                <a:cs typeface="Arial" panose="020B0604020202020204" pitchFamily="34" charset="0"/>
              </a:rPr>
              <a:t> </a:t>
            </a:r>
            <a:r>
              <a:rPr lang="ru-RU" sz="1100" dirty="0" smtClean="0">
                <a:latin typeface="Arial" panose="020B0604020202020204" pitchFamily="34" charset="0"/>
                <a:cs typeface="Arial" panose="020B0604020202020204" pitchFamily="34" charset="0"/>
              </a:rPr>
              <a:t>Издательство «</a:t>
            </a:r>
            <a:r>
              <a:rPr lang="ru-RU" sz="1100" b="1" dirty="0" smtClean="0">
                <a:latin typeface="Arial" panose="020B0604020202020204" pitchFamily="34" charset="0"/>
                <a:cs typeface="Arial" panose="020B0604020202020204" pitchFamily="34" charset="0"/>
              </a:rPr>
              <a:t>Энциклопедия», Издательский Дом «ИНФРА-М»</a:t>
            </a:r>
            <a:r>
              <a:rPr lang="ru-RU" sz="1100" dirty="0" smtClean="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2007. - </a:t>
            </a:r>
            <a:r>
              <a:rPr lang="ru-RU" sz="1100" dirty="0" smtClean="0">
                <a:latin typeface="Arial" panose="020B0604020202020204" pitchFamily="34" charset="0"/>
                <a:cs typeface="Arial" panose="020B0604020202020204" pitchFamily="34" charset="0"/>
              </a:rPr>
              <a:t>С. 465</a:t>
            </a:r>
            <a:r>
              <a:rPr lang="ru-RU" sz="1100" dirty="0">
                <a:latin typeface="Arial" panose="020B0604020202020204" pitchFamily="34" charset="0"/>
                <a:cs typeface="Arial" panose="020B0604020202020204" pitchFamily="34" charset="0"/>
              </a:rPr>
              <a:t> </a:t>
            </a:r>
            <a:endParaRPr lang="ru-RU" sz="1100" dirty="0" smtClean="0">
              <a:latin typeface="Arial" pitchFamily="34" charset="0"/>
              <a:cs typeface="Arial" pitchFamily="34" charset="0"/>
            </a:endParaRPr>
          </a:p>
          <a:p>
            <a:endParaRPr lang="ru-RU" sz="1400" dirty="0">
              <a:latin typeface="Arial" pitchFamily="34" charset="0"/>
              <a:cs typeface="Arial" pitchFamily="34" charset="0"/>
            </a:endParaRPr>
          </a:p>
        </p:txBody>
      </p:sp>
      <p:pic>
        <p:nvPicPr>
          <p:cNvPr id="1026" name="Picture 2" descr="https://i.livelib.ru/auface/112458/o/467d/Fridrih_Arnold_Brokgau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709" y="3708097"/>
            <a:ext cx="2420342" cy="2484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e-academic.com/pictures/dewiki/70/Fabrockhau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708097"/>
            <a:ext cx="2167650" cy="2438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smtClean="0">
                <a:latin typeface="Arial" pitchFamily="34" charset="0"/>
                <a:cs typeface="Arial" pitchFamily="34" charset="0"/>
              </a:rPr>
              <a:t>Ефрон</a:t>
            </a:r>
            <a:r>
              <a:rPr lang="ru-RU" sz="2400" dirty="0" smtClean="0">
                <a:latin typeface="Arial" pitchFamily="34" charset="0"/>
                <a:cs typeface="Arial" pitchFamily="34" charset="0"/>
              </a:rPr>
              <a:t> Илья Абрамович (1772-1823)</a:t>
            </a:r>
            <a:endParaRPr lang="ru-RU" sz="2400" dirty="0">
              <a:latin typeface="Arial" pitchFamily="34" charset="0"/>
              <a:cs typeface="Arial" pitchFamily="34" charset="0"/>
            </a:endParaRPr>
          </a:p>
        </p:txBody>
      </p:sp>
      <p:sp>
        <p:nvSpPr>
          <p:cNvPr id="3" name="Содержимое 2"/>
          <p:cNvSpPr>
            <a:spLocks noGrp="1"/>
          </p:cNvSpPr>
          <p:nvPr>
            <p:ph idx="1"/>
          </p:nvPr>
        </p:nvSpPr>
        <p:spPr/>
        <p:txBody>
          <a:bodyPr>
            <a:normAutofit/>
          </a:bodyPr>
          <a:lstStyle/>
          <a:p>
            <a:r>
              <a:rPr lang="ru-RU" sz="1400" dirty="0" err="1" smtClean="0">
                <a:latin typeface="Arial" pitchFamily="34" charset="0"/>
                <a:cs typeface="Arial" pitchFamily="34" charset="0"/>
              </a:rPr>
              <a:t>Ефрон</a:t>
            </a:r>
            <a:r>
              <a:rPr lang="ru-RU" sz="1400" dirty="0" smtClean="0">
                <a:latin typeface="Arial" pitchFamily="34" charset="0"/>
                <a:cs typeface="Arial" pitchFamily="34" charset="0"/>
              </a:rPr>
              <a:t> И.А. основал в 1890 году совместно с фирмой «Ф. А. Брокгауз» книгоиздательство в Санкт-Петербурге, которое помимо Энциклопедического словаря, с успехом реализовало и другие издания под знаком «Брокгауз-</a:t>
            </a:r>
            <a:r>
              <a:rPr lang="ru-RU" sz="1400" dirty="0" err="1" smtClean="0">
                <a:latin typeface="Arial" pitchFamily="34" charset="0"/>
                <a:cs typeface="Arial" pitchFamily="34" charset="0"/>
              </a:rPr>
              <a:t>Ефрон</a:t>
            </a:r>
            <a:r>
              <a:rPr lang="ru-RU" sz="1400" dirty="0" smtClean="0">
                <a:latin typeface="Arial" pitchFamily="34" charset="0"/>
                <a:cs typeface="Arial" pitchFamily="34" charset="0"/>
              </a:rPr>
              <a:t>». </a:t>
            </a:r>
          </a:p>
          <a:p>
            <a:r>
              <a:rPr lang="ru-RU" sz="1400" dirty="0" smtClean="0">
                <a:latin typeface="Arial" pitchFamily="34" charset="0"/>
                <a:cs typeface="Arial" pitchFamily="34" charset="0"/>
              </a:rPr>
              <a:t>В 1890-х годах один из директоров </a:t>
            </a:r>
            <a:r>
              <a:rPr lang="ru-RU" sz="1400" dirty="0" err="1" smtClean="0">
                <a:latin typeface="Arial" pitchFamily="34" charset="0"/>
                <a:cs typeface="Arial" pitchFamily="34" charset="0"/>
              </a:rPr>
              <a:t>Ириновско</a:t>
            </a:r>
            <a:r>
              <a:rPr lang="ru-RU" sz="1400" dirty="0" smtClean="0">
                <a:latin typeface="Arial" pitchFamily="34" charset="0"/>
                <a:cs typeface="Arial" pitchFamily="34" charset="0"/>
              </a:rPr>
              <a:t>-Шлиссельбургского промышленного общества. С 1907 года являлся членом Общества для научных европейских изданий, в сотрудничестве с которым издал «Европейскую энциклопедию».</a:t>
            </a:r>
          </a:p>
          <a:p>
            <a:pPr marL="0" indent="0" algn="r">
              <a:buNone/>
            </a:pPr>
            <a:r>
              <a:rPr lang="ru-RU" sz="1100" dirty="0" smtClean="0">
                <a:latin typeface="Arial" panose="020B0604020202020204" pitchFamily="34" charset="0"/>
                <a:cs typeface="Arial" pitchFamily="34" charset="0"/>
              </a:rPr>
              <a:t>Большая российская энциклопедия: в 30 т. Т. 9: Динамика атмосферы – Железнодорожный узел / Рос. акад. наук; отв. ред. С. Л. Кравец. -Москва: </a:t>
            </a:r>
            <a:r>
              <a:rPr lang="ru-RU" sz="1100" b="1" dirty="0" smtClean="0">
                <a:latin typeface="Arial" panose="020B0604020202020204" pitchFamily="34" charset="0"/>
                <a:cs typeface="Arial" panose="020B0604020202020204" pitchFamily="34" charset="0"/>
              </a:rPr>
              <a:t>Большая</a:t>
            </a:r>
            <a:r>
              <a:rPr lang="ru-RU" sz="1100" dirty="0" smtClean="0">
                <a:latin typeface="Arial" panose="020B0604020202020204" pitchFamily="34" charset="0"/>
                <a:cs typeface="Arial" panose="020B0604020202020204" pitchFamily="34" charset="0"/>
              </a:rPr>
              <a:t> </a:t>
            </a:r>
            <a:r>
              <a:rPr lang="ru-RU" sz="1100" b="1" dirty="0" smtClean="0">
                <a:latin typeface="Arial" panose="020B0604020202020204" pitchFamily="34" charset="0"/>
                <a:cs typeface="Arial" panose="020B0604020202020204" pitchFamily="34" charset="0"/>
              </a:rPr>
              <a:t>Российская</a:t>
            </a:r>
            <a:r>
              <a:rPr lang="ru-RU" sz="1100" dirty="0" smtClean="0">
                <a:latin typeface="Arial" panose="020B0604020202020204" pitchFamily="34" charset="0"/>
                <a:cs typeface="Arial" panose="020B0604020202020204" pitchFamily="34" charset="0"/>
              </a:rPr>
              <a:t> </a:t>
            </a:r>
            <a:r>
              <a:rPr lang="ru-RU" sz="1100" b="1" dirty="0" smtClean="0">
                <a:latin typeface="Arial" panose="020B0604020202020204" pitchFamily="34" charset="0"/>
                <a:cs typeface="Arial" panose="020B0604020202020204" pitchFamily="34" charset="0"/>
              </a:rPr>
              <a:t>энциклопедия</a:t>
            </a:r>
            <a:r>
              <a:rPr lang="ru-RU" sz="1100" dirty="0" smtClean="0">
                <a:latin typeface="Arial" panose="020B0604020202020204" pitchFamily="34" charset="0"/>
                <a:cs typeface="Arial" pitchFamily="34" charset="0"/>
              </a:rPr>
              <a:t>. - 2010. – С. 718</a:t>
            </a:r>
            <a:endParaRPr lang="ru-RU" sz="1100" dirty="0">
              <a:latin typeface="Arial" pitchFamily="34" charset="0"/>
              <a:cs typeface="Arial" pitchFamily="34" charset="0"/>
            </a:endParaRPr>
          </a:p>
        </p:txBody>
      </p:sp>
      <p:pic>
        <p:nvPicPr>
          <p:cNvPr id="2050" name="Picture 2" descr="https://ruxpert.ru/images/f/fb/%D0%95%D1%84%D1%80%D0%BE%D0%BD%2C_%D0%98%D0%BB%D1%8C%D1%8F_%D0%90%D0%B1%D1%80%D0%B0%D0%BC%D0%BE%D0%B2%D0%B8%D1%87_%D0%B8%D0%BB%D0%BB%D1%8E%D1%81%D1%82%D1%80%D0%B0%D1%86%D0%B8%D1%8F_%D0%B2_%D0%AD%D0%A1%D0%91%D0%95%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837946"/>
            <a:ext cx="1771005" cy="2202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kniganika.ru/images/detailed/4/200aad26980f9e6daa7758118f0ce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898094"/>
            <a:ext cx="2338975" cy="2136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084982"/>
          </a:xfrm>
        </p:spPr>
        <p:txBody>
          <a:bodyPr>
            <a:normAutofit fontScale="90000"/>
          </a:bodyPr>
          <a:lstStyle/>
          <a:p>
            <a:r>
              <a:rPr lang="ru-RU" sz="3100" b="1" dirty="0" smtClean="0">
                <a:latin typeface="Arial" panose="020B0604020202020204" pitchFamily="34" charset="0"/>
                <a:cs typeface="Arial" panose="020B0604020202020204" pitchFamily="34" charset="0"/>
              </a:rPr>
              <a:t/>
            </a:r>
            <a:br>
              <a:rPr lang="ru-RU" sz="3100" b="1" dirty="0" smtClean="0">
                <a:latin typeface="Arial" panose="020B0604020202020204" pitchFamily="34" charset="0"/>
                <a:cs typeface="Arial" panose="020B0604020202020204" pitchFamily="34" charset="0"/>
              </a:rPr>
            </a:br>
            <a:r>
              <a:rPr lang="ru-RU" sz="3100" b="1" dirty="0" smtClean="0">
                <a:latin typeface="Arial" panose="020B0604020202020204" pitchFamily="34" charset="0"/>
                <a:cs typeface="Arial" panose="020B0604020202020204" pitchFamily="34" charset="0"/>
              </a:rPr>
              <a:t>Энциклопедический </a:t>
            </a:r>
            <a:r>
              <a:rPr lang="ru-RU" sz="3100" b="1" dirty="0">
                <a:latin typeface="Arial" panose="020B0604020202020204" pitchFamily="34" charset="0"/>
                <a:cs typeface="Arial" panose="020B0604020202020204" pitchFamily="34" charset="0"/>
              </a:rPr>
              <a:t>словарь </a:t>
            </a:r>
            <a:br>
              <a:rPr lang="ru-RU" sz="3100" b="1" dirty="0">
                <a:latin typeface="Arial" panose="020B0604020202020204" pitchFamily="34" charset="0"/>
                <a:cs typeface="Arial" panose="020B0604020202020204" pitchFamily="34" charset="0"/>
              </a:rPr>
            </a:br>
            <a:r>
              <a:rPr lang="ru-RU" sz="3100" b="1" dirty="0">
                <a:latin typeface="Arial" panose="020B0604020202020204" pitchFamily="34" charset="0"/>
                <a:cs typeface="Arial" panose="020B0604020202020204" pitchFamily="34" charset="0"/>
              </a:rPr>
              <a:t>Ф. А. </a:t>
            </a:r>
            <a:r>
              <a:rPr lang="ru-RU" sz="3100" b="1" dirty="0" smtClean="0">
                <a:latin typeface="Arial" panose="020B0604020202020204" pitchFamily="34" charset="0"/>
                <a:cs typeface="Arial" panose="020B0604020202020204" pitchFamily="34" charset="0"/>
              </a:rPr>
              <a:t>Брокгауза </a:t>
            </a:r>
            <a:r>
              <a:rPr lang="ru-RU" sz="3100" b="1" dirty="0">
                <a:latin typeface="Arial" panose="020B0604020202020204" pitchFamily="34" charset="0"/>
                <a:cs typeface="Arial" panose="020B0604020202020204" pitchFamily="34" charset="0"/>
              </a:rPr>
              <a:t>- И. А. </a:t>
            </a:r>
            <a:r>
              <a:rPr lang="ru-RU" sz="3100" b="1" dirty="0" err="1" smtClean="0">
                <a:latin typeface="Arial" panose="020B0604020202020204" pitchFamily="34" charset="0"/>
                <a:cs typeface="Arial" panose="020B0604020202020204" pitchFamily="34" charset="0"/>
              </a:rPr>
              <a:t>Ефрона</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dirty="0"/>
          </a:p>
        </p:txBody>
      </p:sp>
      <p:pic>
        <p:nvPicPr>
          <p:cNvPr id="1026" name="Picture 2" descr="http://star-knigi.msk.ru/upload/iblock/0e1/0e12a9412fe06d867d5126c2b78a50d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2797" y="1600200"/>
            <a:ext cx="673840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664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Актуальность</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p:txBody>
          <a:bodyPr>
            <a:normAutofit/>
          </a:bodyPr>
          <a:lstStyle/>
          <a:p>
            <a:r>
              <a:rPr lang="ru-RU" dirty="0" smtClean="0"/>
              <a:t>Первое издание Энциклопедического словаря  Брокгауза и </a:t>
            </a:r>
            <a:r>
              <a:rPr lang="ru-RU" dirty="0" err="1" smtClean="0"/>
              <a:t>Ефрона</a:t>
            </a:r>
            <a:r>
              <a:rPr lang="ru-RU" dirty="0" smtClean="0"/>
              <a:t> вышло еще до революции 1905 года (86 томов словаря выпускали с 1890 по 1907 год), но эта энциклопедия и сейчас остается одной из самых точных и авторитетных. Она  не только не уступает немецкому «Брокгаузу», французскому «Ларуссу» или английской «</a:t>
            </a:r>
            <a:r>
              <a:rPr lang="ru-RU" dirty="0" err="1" smtClean="0"/>
              <a:t>Британике</a:t>
            </a:r>
            <a:r>
              <a:rPr lang="ru-RU" dirty="0" smtClean="0"/>
              <a:t>», но и превосходит их широтой тем и глубиной изложения научных сведений.</a:t>
            </a:r>
          </a:p>
          <a:p>
            <a:r>
              <a:rPr lang="ru-RU" dirty="0" smtClean="0"/>
              <a:t>В «Брокгаузе и </a:t>
            </a:r>
            <a:r>
              <a:rPr lang="ru-RU" dirty="0" err="1" smtClean="0"/>
              <a:t>Ефроне</a:t>
            </a:r>
            <a:r>
              <a:rPr lang="ru-RU" dirty="0" smtClean="0"/>
              <a:t>» 121240 статей, 7800 иллюстраций и 235 географических карт.</a:t>
            </a:r>
          </a:p>
          <a:p>
            <a:endParaRPr lang="ru-RU" dirty="0" smtClean="0"/>
          </a:p>
          <a:p>
            <a:r>
              <a:rPr lang="ru-RU" sz="1100" dirty="0" smtClean="0">
                <a:latin typeface="Arial" panose="020B0604020202020204" pitchFamily="34" charset="0"/>
                <a:cs typeface="Arial" panose="020B0604020202020204" pitchFamily="34" charset="0"/>
              </a:rPr>
              <a:t>Зыков Д. Про энциклопедию Брокгауза и </a:t>
            </a:r>
            <a:r>
              <a:rPr lang="ru-RU" sz="1100" dirty="0" err="1" smtClean="0">
                <a:latin typeface="Arial" panose="020B0604020202020204" pitchFamily="34" charset="0"/>
                <a:cs typeface="Arial" panose="020B0604020202020204" pitchFamily="34" charset="0"/>
              </a:rPr>
              <a:t>безпамятную</a:t>
            </a:r>
            <a:r>
              <a:rPr lang="ru-RU" sz="1100" dirty="0" smtClean="0">
                <a:latin typeface="Arial" panose="020B0604020202020204" pitchFamily="34" charset="0"/>
                <a:cs typeface="Arial" panose="020B0604020202020204" pitchFamily="34" charset="0"/>
              </a:rPr>
              <a:t> собаку // Наука и жизнь. – 2014. - № 11. – С. 85</a:t>
            </a:r>
            <a:endParaRPr lang="en-US" sz="1100" dirty="0">
              <a:latin typeface="Arial" panose="020B0604020202020204" pitchFamily="34" charset="0"/>
              <a:cs typeface="Arial" panose="020B0604020202020204" pitchFamily="34" charset="0"/>
            </a:endParaRPr>
          </a:p>
        </p:txBody>
      </p:sp>
      <p:pic>
        <p:nvPicPr>
          <p:cNvPr id="3074" name="Picture 2" descr="https://bookprose.ru/pictures/10225347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1628800"/>
            <a:ext cx="5111750" cy="3901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Особенность</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lstStyle/>
          <a:p>
            <a:r>
              <a:rPr lang="ru-RU" dirty="0" smtClean="0">
                <a:latin typeface="Arial" pitchFamily="34" charset="0"/>
                <a:cs typeface="Arial" pitchFamily="34" charset="0"/>
              </a:rPr>
              <a:t>Во-первых, это по жанру универсальная энциклопедия. Она охватывает весь круг знаний о человеке и мире.</a:t>
            </a:r>
          </a:p>
          <a:p>
            <a:r>
              <a:rPr lang="ru-RU" dirty="0" smtClean="0">
                <a:latin typeface="Arial" pitchFamily="34" charset="0"/>
                <a:cs typeface="Arial" pitchFamily="34" charset="0"/>
              </a:rPr>
              <a:t>Во-вторых, словарь стал отражением выдающихся достижений отечественной культуры и науки, переживших в это время расцвет. Среди авторов словаря были лучшие отечественные ученые: Д. И. Менделеев, Вл. С. Соловьёв и другие.</a:t>
            </a:r>
          </a:p>
          <a:p>
            <a:r>
              <a:rPr lang="ru-RU" dirty="0" smtClean="0">
                <a:latin typeface="Arial" pitchFamily="34" charset="0"/>
                <a:cs typeface="Arial" pitchFamily="34" charset="0"/>
              </a:rPr>
              <a:t>В-третьих, в отличие от многих других энциклопедий, авторам словарных статей была дана определенная свобода в том, как будет подаваться материал.</a:t>
            </a:r>
          </a:p>
          <a:p>
            <a:endParaRPr lang="ru-RU" sz="1100" dirty="0" smtClean="0">
              <a:latin typeface="Arial" pitchFamily="34" charset="0"/>
              <a:cs typeface="Arial" pitchFamily="34" charset="0"/>
            </a:endParaRPr>
          </a:p>
          <a:p>
            <a:r>
              <a:rPr lang="ru-RU" sz="1100" dirty="0" smtClean="0">
                <a:latin typeface="Arial" pitchFamily="34" charset="0"/>
                <a:cs typeface="Arial" pitchFamily="34" charset="0"/>
              </a:rPr>
              <a:t>Универсальная энциклопедия // Русский язык. – 2015. - № 4. – С. 3</a:t>
            </a:r>
            <a:endParaRPr lang="ru-RU" sz="1100" dirty="0">
              <a:latin typeface="Arial" pitchFamily="34" charset="0"/>
              <a:cs typeface="Arial" pitchFamily="34" charset="0"/>
            </a:endParaRPr>
          </a:p>
        </p:txBody>
      </p:sp>
      <p:pic>
        <p:nvPicPr>
          <p:cNvPr id="8" name="Объект 7"/>
          <p:cNvPicPr>
            <a:picLocks noGrp="1" noChangeAspect="1"/>
          </p:cNvPicPr>
          <p:nvPr>
            <p:ph idx="1"/>
          </p:nvPr>
        </p:nvPicPr>
        <p:blipFill>
          <a:blip r:embed="rId2"/>
          <a:stretch>
            <a:fillRect/>
          </a:stretch>
        </p:blipFill>
        <p:spPr>
          <a:xfrm>
            <a:off x="3779912" y="1628800"/>
            <a:ext cx="5111750" cy="402349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Авторитетность</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lstStyle/>
          <a:p>
            <a:endParaRPr lang="ru-RU" dirty="0" smtClean="0"/>
          </a:p>
          <a:p>
            <a:r>
              <a:rPr lang="ru-RU" dirty="0" smtClean="0">
                <a:latin typeface="Arial" panose="020B0604020202020204" pitchFamily="34" charset="0"/>
                <a:cs typeface="Arial" panose="020B0604020202020204" pitchFamily="34" charset="0"/>
              </a:rPr>
              <a:t>Энциклопедический словарь состоял из 82 «полутомов» и четырех дополнительных книг. Таким образом, за короткий срок было издано 86 книг ручной сборки, в твердом переплете, с золотым тиснением и очень хорошим полиграфическим исполнением. </a:t>
            </a:r>
          </a:p>
          <a:p>
            <a:r>
              <a:rPr lang="ru-RU" dirty="0" smtClean="0">
                <a:latin typeface="Arial" panose="020B0604020202020204" pitchFamily="34" charset="0"/>
                <a:cs typeface="Arial" panose="020B0604020202020204" pitchFamily="34" charset="0"/>
              </a:rPr>
              <a:t>Впервые в истории России был создан тезаурус, отражавший культурные срезы мировой цивилизации с древнейших времен до начала ХХ столетия в максимально полном, как это представлялось возможным тогда, объеме.</a:t>
            </a:r>
            <a:endParaRPr lang="ru-RU" dirty="0">
              <a:latin typeface="Arial" panose="020B0604020202020204" pitchFamily="34" charset="0"/>
              <a:cs typeface="Arial" panose="020B0604020202020204" pitchFamily="34" charset="0"/>
            </a:endParaRPr>
          </a:p>
        </p:txBody>
      </p:sp>
      <p:pic>
        <p:nvPicPr>
          <p:cNvPr id="5130" name="Picture 10" descr="https://kniganika.ru/images/detailed/18/efron2_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276872"/>
            <a:ext cx="5111750" cy="2367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fade">
                                      <p:cBhvr>
                                        <p:cTn id="7" dur="1000"/>
                                        <p:tgtEl>
                                          <p:spTgt spid="5130"/>
                                        </p:tgtEl>
                                      </p:cBhvr>
                                    </p:animEffect>
                                    <p:anim calcmode="lin" valueType="num">
                                      <p:cBhvr>
                                        <p:cTn id="8" dur="1000" fill="hold"/>
                                        <p:tgtEl>
                                          <p:spTgt spid="5130"/>
                                        </p:tgtEl>
                                        <p:attrNameLst>
                                          <p:attrName>ppt_x</p:attrName>
                                        </p:attrNameLst>
                                      </p:cBhvr>
                                      <p:tavLst>
                                        <p:tav tm="0">
                                          <p:val>
                                            <p:strVal val="#ppt_x"/>
                                          </p:val>
                                        </p:tav>
                                        <p:tav tm="100000">
                                          <p:val>
                                            <p:strVal val="#ppt_x"/>
                                          </p:val>
                                        </p:tav>
                                      </p:tavLst>
                                    </p:anim>
                                    <p:anim calcmode="lin" valueType="num">
                                      <p:cBhvr>
                                        <p:cTn id="9"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Arial" panose="020B0604020202020204" pitchFamily="34" charset="0"/>
                <a:cs typeface="Arial" panose="020B0604020202020204" pitchFamily="34" charset="0"/>
              </a:rPr>
              <a:t>Задача</a:t>
            </a:r>
            <a:endParaRPr lang="ru-RU" dirty="0">
              <a:solidFill>
                <a:srgbClr val="FF0000"/>
              </a:solidFill>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lstStyle/>
          <a:p>
            <a:endParaRPr lang="ru-RU" dirty="0" smtClean="0"/>
          </a:p>
          <a:p>
            <a:r>
              <a:rPr lang="ru-RU" dirty="0" smtClean="0">
                <a:latin typeface="Arial" pitchFamily="34" charset="0"/>
                <a:cs typeface="Arial" pitchFamily="34" charset="0"/>
              </a:rPr>
              <a:t>В предисловии к первому тому «Энциклопедического словаря» его главный редактор профессор И. Е. Андреевский так объяснял задачу данного издания: «…Все статьи, касающиеся России, а им отводится широкое место, помещаются в Словаре совершенно самостоятельные, представляющие обширный и свежий материал, самобытно и совершенно заново обработанный почтенными русскими учеными».</a:t>
            </a:r>
          </a:p>
          <a:p>
            <a:endParaRPr lang="ru-RU" dirty="0" smtClean="0">
              <a:latin typeface="Arial" pitchFamily="34" charset="0"/>
              <a:cs typeface="Arial" pitchFamily="34" charset="0"/>
            </a:endParaRPr>
          </a:p>
          <a:p>
            <a:r>
              <a:rPr lang="ru-RU" sz="1000" dirty="0" smtClean="0">
                <a:latin typeface="Arial" pitchFamily="34" charset="0"/>
                <a:cs typeface="Arial" pitchFamily="34" charset="0"/>
              </a:rPr>
              <a:t>Никитин О. В. Лингвистика в «Энциклопедическом словаре» Брокгауза-</a:t>
            </a:r>
            <a:r>
              <a:rPr lang="ru-RU" sz="1000" dirty="0" err="1" smtClean="0">
                <a:latin typeface="Arial" pitchFamily="34" charset="0"/>
                <a:cs typeface="Arial" pitchFamily="34" charset="0"/>
              </a:rPr>
              <a:t>Ефрона</a:t>
            </a:r>
            <a:r>
              <a:rPr lang="ru-RU" sz="1000" dirty="0" smtClean="0">
                <a:latin typeface="Arial" pitchFamily="34" charset="0"/>
                <a:cs typeface="Arial" pitchFamily="34" charset="0"/>
              </a:rPr>
              <a:t>: (к 100-летию издания) // Русский язык в школе. – 2007. - № 8. – С. 72</a:t>
            </a:r>
            <a:endParaRPr lang="ru-RU" sz="1000" dirty="0">
              <a:latin typeface="Arial" pitchFamily="34" charset="0"/>
              <a:cs typeface="Arial" pitchFamily="34" charset="0"/>
            </a:endParaRPr>
          </a:p>
        </p:txBody>
      </p:sp>
      <p:pic>
        <p:nvPicPr>
          <p:cNvPr id="6148" name="Picture 4" descr="https://newauctionstatic.com.ua/offer_images/cmn8/2019/07/27/07/big/V/vFvcaTK3IcF/kniga_bolshaja_medicinskaja_enciklopedija_15_tom_1930_goda_izdanij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1700808"/>
            <a:ext cx="5111750" cy="3833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3008313" cy="1162050"/>
          </a:xfrm>
        </p:spPr>
        <p:txBody>
          <a:bodyPr>
            <a:normAutofit/>
          </a:bodyPr>
          <a:lstStyle/>
          <a:p>
            <a:r>
              <a:rPr lang="ru-RU" dirty="0" smtClean="0">
                <a:latin typeface="Arial" panose="020B0604020202020204" pitchFamily="34" charset="0"/>
                <a:cs typeface="Arial" panose="020B0604020202020204" pitchFamily="34" charset="0"/>
              </a:rPr>
              <a:t>Алтай в словаре</a:t>
            </a:r>
            <a:endParaRPr lang="ru-RU" dirty="0">
              <a:latin typeface="Arial" panose="020B0604020202020204" pitchFamily="34" charset="0"/>
              <a:cs typeface="Arial" panose="020B0604020202020204" pitchFamily="34" charset="0"/>
            </a:endParaRPr>
          </a:p>
        </p:txBody>
      </p:sp>
      <p:sp>
        <p:nvSpPr>
          <p:cNvPr id="4" name="Текст 3"/>
          <p:cNvSpPr>
            <a:spLocks noGrp="1"/>
          </p:cNvSpPr>
          <p:nvPr>
            <p:ph type="body" sz="half" idx="2"/>
          </p:nvPr>
        </p:nvSpPr>
        <p:spPr/>
        <p:txBody>
          <a:bodyPr>
            <a:normAutofit lnSpcReduction="10000"/>
          </a:bodyPr>
          <a:lstStyle/>
          <a:p>
            <a:r>
              <a:rPr lang="ru-RU" sz="1200" dirty="0" smtClean="0">
                <a:latin typeface="Arial" panose="020B0604020202020204" pitchFamily="34" charset="0"/>
                <a:cs typeface="Arial" panose="020B0604020202020204" pitchFamily="34" charset="0"/>
              </a:rPr>
              <a:t>Первый том завершается статьей, посвященной Алтаю (продолжение во втором томе). </a:t>
            </a:r>
          </a:p>
          <a:p>
            <a:r>
              <a:rPr lang="ru-RU" sz="1200" dirty="0" smtClean="0">
                <a:latin typeface="Arial" panose="020B0604020202020204" pitchFamily="34" charset="0"/>
                <a:cs typeface="Arial" panose="020B0604020202020204" pitchFamily="34" charset="0"/>
              </a:rPr>
              <a:t>«Алтай – название северного гребня центрально-азиатского нагорья на русско-китайской границе. Алтайскую горную систему прежде называли (по Палласу) всю сильно разветвленную горную окраину центральной Азии от </a:t>
            </a:r>
            <a:r>
              <a:rPr lang="ru-RU" sz="1200" dirty="0" err="1" smtClean="0">
                <a:latin typeface="Arial" panose="020B0604020202020204" pitchFamily="34" charset="0"/>
                <a:cs typeface="Arial" panose="020B0604020202020204" pitchFamily="34" charset="0"/>
              </a:rPr>
              <a:t>Джунгарской</a:t>
            </a:r>
            <a:r>
              <a:rPr lang="ru-RU" sz="1200" dirty="0" smtClean="0">
                <a:latin typeface="Arial" panose="020B0604020202020204" pitchFamily="34" charset="0"/>
                <a:cs typeface="Arial" panose="020B0604020202020204" pitchFamily="34" charset="0"/>
              </a:rPr>
              <a:t> равнины у Забайкальского озера до побережья Охотского моря».</a:t>
            </a:r>
          </a:p>
          <a:p>
            <a:r>
              <a:rPr lang="ru-RU" sz="1200" dirty="0" smtClean="0">
                <a:latin typeface="Arial" panose="020B0604020202020204" pitchFamily="34" charset="0"/>
                <a:cs typeface="Arial" panose="020B0604020202020204" pitchFamily="34" charset="0"/>
              </a:rPr>
              <a:t>«Белуха – это величественный, недоступный горный великан, имеющий 3350 м. (4509 м.) высоты и покрытый обширными снеговыми полосами; на южных склонах находится ледник, источник Катуни».</a:t>
            </a:r>
          </a:p>
          <a:p>
            <a:r>
              <a:rPr lang="ru-RU" sz="1200" dirty="0" smtClean="0">
                <a:latin typeface="Arial" panose="020B0604020202020204" pitchFamily="34" charset="0"/>
                <a:cs typeface="Arial" panose="020B0604020202020204" pitchFamily="34" charset="0"/>
              </a:rPr>
              <a:t>«Необыкновенно многочисленные горные потоки придают горному ландшафту большое разнообразие».</a:t>
            </a:r>
          </a:p>
          <a:p>
            <a:endParaRPr lang="ru-RU" sz="1100" dirty="0">
              <a:latin typeface="Arial" panose="020B0604020202020204" pitchFamily="34" charset="0"/>
              <a:cs typeface="Arial" panose="020B0604020202020204" pitchFamily="34" charset="0"/>
            </a:endParaRPr>
          </a:p>
          <a:p>
            <a:r>
              <a:rPr lang="ru-RU" sz="1100" dirty="0" smtClean="0">
                <a:latin typeface="Arial" panose="020B0604020202020204" pitchFamily="34" charset="0"/>
                <a:cs typeface="Arial" panose="020B0604020202020204" pitchFamily="34" charset="0"/>
              </a:rPr>
              <a:t>Энциклопедический </a:t>
            </a:r>
            <a:r>
              <a:rPr lang="ru-RU" sz="1100" dirty="0">
                <a:latin typeface="Arial" panose="020B0604020202020204" pitchFamily="34" charset="0"/>
                <a:cs typeface="Arial" panose="020B0604020202020204" pitchFamily="34" charset="0"/>
              </a:rPr>
              <a:t>словарь. </a:t>
            </a:r>
            <a:r>
              <a:rPr lang="ru-RU" sz="1100" dirty="0" err="1">
                <a:latin typeface="Arial" pitchFamily="34" charset="0"/>
                <a:cs typeface="Arial" pitchFamily="34" charset="0"/>
              </a:rPr>
              <a:t>Репр</a:t>
            </a:r>
            <a:r>
              <a:rPr lang="ru-RU" sz="1100" dirty="0">
                <a:latin typeface="Arial" pitchFamily="34" charset="0"/>
                <a:cs typeface="Arial" pitchFamily="34" charset="0"/>
              </a:rPr>
              <a:t>. воспроизведение издания Ф. А. Брокгауз - И. А. </a:t>
            </a:r>
            <a:r>
              <a:rPr lang="ru-RU" sz="1100" dirty="0" err="1">
                <a:latin typeface="Arial" pitchFamily="34" charset="0"/>
                <a:cs typeface="Arial" pitchFamily="34" charset="0"/>
              </a:rPr>
              <a:t>Ефрон</a:t>
            </a:r>
            <a:r>
              <a:rPr lang="ru-RU" sz="1100" dirty="0">
                <a:latin typeface="Arial" pitchFamily="34" charset="0"/>
                <a:cs typeface="Arial" pitchFamily="34" charset="0"/>
              </a:rPr>
              <a:t> 1890 </a:t>
            </a:r>
            <a:r>
              <a:rPr lang="ru-RU" sz="1100" dirty="0" smtClean="0">
                <a:latin typeface="Arial" pitchFamily="34" charset="0"/>
                <a:cs typeface="Arial" pitchFamily="34" charset="0"/>
              </a:rPr>
              <a:t>г. Т. 1. </a:t>
            </a:r>
            <a:r>
              <a:rPr lang="ru-RU" sz="1100" dirty="0">
                <a:latin typeface="Arial" pitchFamily="34" charset="0"/>
                <a:cs typeface="Arial" pitchFamily="34" charset="0"/>
              </a:rPr>
              <a:t>– Москва: Издательский центр «ТЕРРА», </a:t>
            </a:r>
            <a:r>
              <a:rPr lang="ru-RU" sz="1100" dirty="0" smtClean="0">
                <a:latin typeface="Arial" pitchFamily="34" charset="0"/>
                <a:cs typeface="Arial" pitchFamily="34" charset="0"/>
              </a:rPr>
              <a:t>1990. – С. 480</a:t>
            </a:r>
            <a:endParaRPr lang="en-US" sz="1100" dirty="0">
              <a:latin typeface="Arial" panose="020B0604020202020204" pitchFamily="34" charset="0"/>
              <a:cs typeface="Arial" panose="020B0604020202020204" pitchFamily="34" charset="0"/>
            </a:endParaRPr>
          </a:p>
          <a:p>
            <a:endParaRPr lang="ru-RU" sz="1100" dirty="0">
              <a:latin typeface="Arial" panose="020B0604020202020204" pitchFamily="34" charset="0"/>
              <a:cs typeface="Arial" panose="020B0604020202020204" pitchFamily="34" charset="0"/>
            </a:endParaRPr>
          </a:p>
        </p:txBody>
      </p:sp>
      <p:pic>
        <p:nvPicPr>
          <p:cNvPr id="14338" name="Picture 2" descr="https://www.wolmar.ru/images/auctions/990/1592422_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1772816"/>
            <a:ext cx="410445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388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boo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0BBBFD-AEF8-4896-BBF8-8B04058838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с открытой книгой</Template>
  <TotalTime>407</TotalTime>
  <Words>1617</Words>
  <Application>Microsoft Office PowerPoint</Application>
  <PresentationFormat>Экран (4:3)</PresentationFormat>
  <Paragraphs>74</Paragraphs>
  <Slides>16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16</vt:i4>
      </vt:variant>
    </vt:vector>
  </HeadingPairs>
  <TitlesOfParts>
    <vt:vector size="19" baseType="lpstr">
      <vt:lpstr>Arial</vt:lpstr>
      <vt:lpstr>Calibri</vt:lpstr>
      <vt:lpstr>5_books</vt:lpstr>
      <vt:lpstr>Издатель знаменитой энциклопедии 4 мая – 250 лет со дня рождения Фридриха Арнольда Брокгауза    (1772–1823) </vt:lpstr>
      <vt:lpstr>Фридрих Арнольд Брокгауз – немецкий издатель, основатель фирмы «Ф. А. Брокгауз» и «Энциклопедии Брокгауз», которая послужила основой для создания российского энциклопедического словаря Брокгауза и Ефрона</vt:lpstr>
      <vt:lpstr>Ефрон Илья Абрамович (1772-1823)</vt:lpstr>
      <vt:lpstr> Энциклопедический словарь  Ф. А. Брокгауза - И. А. Ефрона </vt:lpstr>
      <vt:lpstr>Актуальность</vt:lpstr>
      <vt:lpstr>Особенность</vt:lpstr>
      <vt:lpstr>Авторитетность</vt:lpstr>
      <vt:lpstr>Задача</vt:lpstr>
      <vt:lpstr>Алтай в словаре</vt:lpstr>
      <vt:lpstr>Редактор</vt:lpstr>
      <vt:lpstr>Продолжатели</vt:lpstr>
      <vt:lpstr>Книжные курьезы</vt:lpstr>
      <vt:lpstr>Версии курьеза</vt:lpstr>
      <vt:lpstr>Истинная версия</vt:lpstr>
      <vt:lpstr>Фонд НБРА</vt:lpstr>
      <vt:lpstr>Библиография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Издатель знаменитой энциклопедии:</dc:title>
  <dc:subject>Шаблон оформления</dc:subject>
  <dc:creator>ADMIN</dc:creator>
  <cp:keywords/>
  <dc:description>Шаблон оформления
Корпорация Майкрософт</dc:description>
  <cp:lastModifiedBy>ADMIN</cp:lastModifiedBy>
  <cp:revision>49</cp:revision>
  <dcterms:created xsi:type="dcterms:W3CDTF">2022-04-04T04:06:44Z</dcterms:created>
  <dcterms:modified xsi:type="dcterms:W3CDTF">2022-04-19T06:52:45Z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TC019087019991</vt:lpwstr>
  </property>
</Properties>
</file>