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Montserrat Bold" panose="020B0604020202020204" charset="-52"/>
      <p:regular r:id="rId12"/>
    </p:embeddedFont>
    <p:embeddedFont>
      <p:font typeface="Montserrat Semi-Bold Bold" panose="020B0604020202020204" charset="-52"/>
      <p:regular r:id="rId13"/>
    </p:embeddedFont>
    <p:embeddedFont>
      <p:font typeface="Montserrat Bold Italics" panose="020B0604020202020204" charset="-52"/>
      <p:regular r:id="rId14"/>
    </p:embeddedFont>
    <p:embeddedFont>
      <p:font typeface="Arimo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 Semi-Bold" panose="020B0604020202020204" charset="-52"/>
      <p:regular r:id="rId20"/>
    </p:embeddedFont>
    <p:embeddedFont>
      <p:font typeface="Open Sans Extra Bold" panose="020B0604020202020204" charset="0"/>
      <p:regular r:id="rId21"/>
    </p:embeddedFont>
    <p:embeddedFont>
      <p:font typeface="Montserrat" panose="020B0604020202020204" charset="-52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5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1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2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9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2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6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78884"/>
            <a:ext cx="21341221" cy="10765884"/>
            <a:chOff x="0" y="0"/>
            <a:chExt cx="28454961" cy="1435451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43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227481" cy="1435451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43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227481" y="0"/>
              <a:ext cx="14227481" cy="14354512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3832721" y="3074036"/>
            <a:ext cx="10622557" cy="4262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9"/>
              </a:lnSpc>
            </a:pPr>
            <a:r>
              <a:rPr lang="en-US" sz="24999">
                <a:solidFill>
                  <a:srgbClr val="FFFFFF">
                    <a:alpha val="26667"/>
                  </a:srgbClr>
                </a:solidFill>
                <a:latin typeface="Montserrat Semi-Bold Bold"/>
              </a:rPr>
              <a:t>sport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832721" y="2712084"/>
            <a:ext cx="13140490" cy="4383949"/>
            <a:chOff x="0" y="0"/>
            <a:chExt cx="17520654" cy="5845265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4359849"/>
              <a:ext cx="8628835" cy="1485416"/>
              <a:chOff x="0" y="0"/>
              <a:chExt cx="5289652" cy="9105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289652" cy="911860"/>
              </a:xfrm>
              <a:custGeom>
                <a:avLst/>
                <a:gdLst/>
                <a:ahLst/>
                <a:cxnLst/>
                <a:rect l="l" t="t" r="r" b="b"/>
                <a:pathLst>
                  <a:path w="5289652" h="911860">
                    <a:moveTo>
                      <a:pt x="4833722" y="0"/>
                    </a:moveTo>
                    <a:lnTo>
                      <a:pt x="4432771" y="0"/>
                    </a:lnTo>
                    <a:lnTo>
                      <a:pt x="4432771" y="1270"/>
                    </a:lnTo>
                    <a:lnTo>
                      <a:pt x="911860" y="1270"/>
                    </a:lnTo>
                    <a:lnTo>
                      <a:pt x="911860" y="0"/>
                    </a:lnTo>
                    <a:lnTo>
                      <a:pt x="455930" y="0"/>
                    </a:lnTo>
                    <a:cubicBezTo>
                      <a:pt x="204470" y="0"/>
                      <a:pt x="0" y="204470"/>
                      <a:pt x="0" y="455930"/>
                    </a:cubicBezTo>
                    <a:cubicBezTo>
                      <a:pt x="0" y="707390"/>
                      <a:pt x="204470" y="911860"/>
                      <a:pt x="455930" y="911860"/>
                    </a:cubicBezTo>
                    <a:lnTo>
                      <a:pt x="4833722" y="911860"/>
                    </a:lnTo>
                    <a:cubicBezTo>
                      <a:pt x="5085182" y="911860"/>
                      <a:pt x="5289652" y="708660"/>
                      <a:pt x="5289652" y="457200"/>
                    </a:cubicBezTo>
                    <a:cubicBezTo>
                      <a:pt x="5289652" y="205740"/>
                      <a:pt x="5085182" y="0"/>
                      <a:pt x="483372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341630" y="227330"/>
                <a:ext cx="180848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1808480" h="228600">
                    <a:moveTo>
                      <a:pt x="1695450" y="0"/>
                    </a:moveTo>
                    <a:lnTo>
                      <a:pt x="114300" y="0"/>
                    </a:lnTo>
                    <a:cubicBezTo>
                      <a:pt x="50800" y="0"/>
                      <a:pt x="0" y="50800"/>
                      <a:pt x="0" y="114300"/>
                    </a:cubicBezTo>
                    <a:cubicBezTo>
                      <a:pt x="0" y="177800"/>
                      <a:pt x="50800" y="228600"/>
                      <a:pt x="114300" y="228600"/>
                    </a:cubicBezTo>
                    <a:lnTo>
                      <a:pt x="570230" y="228600"/>
                    </a:lnTo>
                    <a:lnTo>
                      <a:pt x="570230" y="227330"/>
                    </a:lnTo>
                    <a:lnTo>
                      <a:pt x="1694180" y="227330"/>
                    </a:lnTo>
                    <a:cubicBezTo>
                      <a:pt x="1757680" y="227330"/>
                      <a:pt x="1808480" y="176530"/>
                      <a:pt x="1808480" y="113030"/>
                    </a:cubicBezTo>
                    <a:cubicBezTo>
                      <a:pt x="1808480" y="49530"/>
                      <a:pt x="1757680" y="0"/>
                      <a:pt x="169545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540041" y="4790805"/>
              <a:ext cx="7666681" cy="5219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34"/>
                </a:lnSpc>
              </a:pPr>
              <a:r>
                <a:rPr lang="en-US" sz="2381">
                  <a:solidFill>
                    <a:srgbClr val="2B2A2A"/>
                  </a:solidFill>
                  <a:latin typeface="Montserrat"/>
                </a:rPr>
                <a:t>Тема: спорт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52400"/>
              <a:ext cx="17520654" cy="36014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66"/>
                </a:lnSpc>
              </a:pPr>
              <a:r>
                <a:rPr lang="en-US" sz="7904">
                  <a:solidFill>
                    <a:srgbClr val="2B2A2A"/>
                  </a:solidFill>
                  <a:latin typeface="Montserrat Semi-Bold Bold"/>
                </a:rPr>
                <a:t>Клуб английского языка</a:t>
              </a:r>
            </a:p>
          </p:txBody>
        </p:sp>
      </p:grpSp>
      <p:sp>
        <p:nvSpPr>
          <p:cNvPr id="12" name="AutoShape 12"/>
          <p:cNvSpPr/>
          <p:nvPr/>
        </p:nvSpPr>
        <p:spPr>
          <a:xfrm>
            <a:off x="1694226" y="-190150"/>
            <a:ext cx="29055" cy="1071659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400000">
            <a:off x="12399872" y="2332092"/>
            <a:ext cx="10223303" cy="562281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400000">
            <a:off x="-4261518" y="2363940"/>
            <a:ext cx="10223303" cy="56228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227481" cy="1435451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227481" y="0"/>
              <a:ext cx="14227481" cy="14354512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7244772" y="-214796"/>
            <a:ext cx="29055" cy="10716592"/>
          </a:xfrm>
          <a:prstGeom prst="rect">
            <a:avLst/>
          </a:prstGeom>
          <a:solidFill>
            <a:srgbClr val="CBE4BD"/>
          </a:solidFill>
        </p:spPr>
      </p:sp>
      <p:sp>
        <p:nvSpPr>
          <p:cNvPr id="6" name="TextBox 6"/>
          <p:cNvSpPr txBox="1"/>
          <p:nvPr/>
        </p:nvSpPr>
        <p:spPr>
          <a:xfrm>
            <a:off x="6738230" y="2588260"/>
            <a:ext cx="6218701" cy="570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A2A"/>
                </a:solidFill>
                <a:latin typeface="Montserrat Semi-Bold"/>
              </a:rPr>
              <a:t>Атака — attack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A2A"/>
                </a:solidFill>
                <a:latin typeface="Montserrat Semi-Bold"/>
              </a:rPr>
              <a:t>Атакуемый — defender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A2A"/>
                </a:solidFill>
                <a:latin typeface="Montserrat Semi-Bold"/>
              </a:rPr>
              <a:t>Атакующий — attacker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A2A"/>
                </a:solidFill>
                <a:latin typeface="Montserrat Semi-Bold"/>
              </a:rPr>
              <a:t>Бой — bout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A2A"/>
                </a:solidFill>
                <a:latin typeface="Montserrat Semi-Bold"/>
              </a:rPr>
              <a:t>Вид оружия — kind of weapons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A2A"/>
                </a:solidFill>
                <a:latin typeface="Montserrat Semi-Bold"/>
              </a:rPr>
              <a:t>Встречное нападение — counter assault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A2A"/>
                </a:solidFill>
                <a:latin typeface="Montserrat Semi-Bold"/>
              </a:rPr>
              <a:t>Замах — moulinet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A2A"/>
                </a:solidFill>
                <a:latin typeface="Montserrat Semi-Bold"/>
              </a:rPr>
              <a:t>Клинок — blade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A2A"/>
                </a:solidFill>
                <a:latin typeface="Montserrat Semi-Bold"/>
              </a:rPr>
              <a:t>Комбинация — combination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A2A"/>
                </a:solidFill>
                <a:latin typeface="Montserrat Semi-Bold"/>
              </a:rPr>
              <a:t>Маска — mask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A2A"/>
                </a:solidFill>
                <a:latin typeface="Montserrat Semi-Bold"/>
              </a:rPr>
              <a:t>Обман — feint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A2A"/>
                </a:solidFill>
                <a:latin typeface="Montserrat Semi-Bold"/>
              </a:rPr>
              <a:t>Оборонительная тактика — defensive tactics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A2A"/>
                </a:solidFill>
                <a:latin typeface="Montserrat Semi-Bold"/>
              </a:rPr>
              <a:t>Перчатка фехтовальная — fencing glove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A2A"/>
                </a:solidFill>
                <a:latin typeface="Montserrat Semi-Bold"/>
              </a:rPr>
              <a:t>Противник — opponent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A2A"/>
                </a:solidFill>
                <a:latin typeface="Montserrat Semi-Bold"/>
              </a:rPr>
              <a:t>Шпага — epee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A2A"/>
                </a:solidFill>
                <a:latin typeface="Montserrat Semi-Bold"/>
              </a:rPr>
              <a:t>Прямая рука — [with the] arm straight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A2A"/>
                </a:solidFill>
                <a:latin typeface="Montserrat Semi-Bold"/>
              </a:rPr>
              <a:t>Уклонение — evasion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B2A2A"/>
                </a:solidFill>
                <a:latin typeface="Montserrat Semi-Bold"/>
              </a:rPr>
              <a:t>Увеличивать дистанцию — to increase the distance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336393" y="5004576"/>
            <a:ext cx="5466761" cy="51586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8700" y="2171145"/>
            <a:ext cx="4456629" cy="668160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5400000">
            <a:off x="17603738" y="9522281"/>
            <a:ext cx="436933" cy="297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B2A2A"/>
                </a:solidFill>
                <a:latin typeface="Montserrat Semi-Bold Bold"/>
              </a:rPr>
              <a:t>10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29963" y="351790"/>
            <a:ext cx="10828074" cy="122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2B2A2A"/>
                </a:solidFill>
                <a:latin typeface="Montserrat Semi-Bold Bold"/>
              </a:rPr>
              <a:t>Фехтование - Fencing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227481" cy="1435451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227481" y="0"/>
              <a:ext cx="14227481" cy="14354512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7244772" y="-214796"/>
            <a:ext cx="29055" cy="10716592"/>
          </a:xfrm>
          <a:prstGeom prst="rect">
            <a:avLst/>
          </a:prstGeom>
          <a:solidFill>
            <a:srgbClr val="CBE4BD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8844" y="4289185"/>
            <a:ext cx="7458743" cy="58585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046510" y="2393033"/>
            <a:ext cx="8895137" cy="619694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5400000">
            <a:off x="17584723" y="9522281"/>
            <a:ext cx="436933" cy="297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B2A2A"/>
                </a:solidFill>
                <a:latin typeface="Montserrat Semi-Bold Bold"/>
              </a:rPr>
              <a:t>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8604" y="244569"/>
            <a:ext cx="14249359" cy="930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93"/>
              </a:lnSpc>
            </a:pPr>
            <a:r>
              <a:rPr lang="en-US" sz="5423">
                <a:solidFill>
                  <a:srgbClr val="2B2A2A"/>
                </a:solidFill>
                <a:latin typeface="Open Sans Extra Bold"/>
              </a:rPr>
              <a:t>Футбол — football [‘fʊtbɔ:l]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43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227481" cy="1435451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43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227481" y="0"/>
              <a:ext cx="14227481" cy="14354512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7244772" y="-214796"/>
            <a:ext cx="29055" cy="1071659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0779" y="5938358"/>
            <a:ext cx="7188798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959146" y="2990106"/>
            <a:ext cx="4772064" cy="215339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5400000">
            <a:off x="17584723" y="9522281"/>
            <a:ext cx="436933" cy="297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B2A2A"/>
                </a:solidFill>
                <a:latin typeface="Montserrat Semi-Bold Bold"/>
              </a:rPr>
              <a:t>03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2497" y="923925"/>
            <a:ext cx="13854159" cy="957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2B2A2A"/>
                </a:solidFill>
                <a:latin typeface="Montserrat Bold"/>
              </a:rPr>
              <a:t>Баскетбол — basketball [‘ba:skɪtbɔ:l]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50033" y="2420462"/>
            <a:ext cx="9259310" cy="5407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9"/>
              </a:lnSpc>
              <a:spcBef>
                <a:spcPct val="0"/>
              </a:spcBef>
            </a:pPr>
            <a:r>
              <a:rPr lang="en-US" sz="1920">
                <a:solidFill>
                  <a:srgbClr val="2B2A2A"/>
                </a:solidFill>
                <a:latin typeface="Montserrat"/>
              </a:rPr>
              <a:t>щит /ˈbækbɔːrd/</a:t>
            </a:r>
          </a:p>
          <a:p>
            <a:pPr>
              <a:lnSpc>
                <a:spcPts val="2689"/>
              </a:lnSpc>
              <a:spcBef>
                <a:spcPct val="0"/>
              </a:spcBef>
            </a:pPr>
            <a:r>
              <a:rPr lang="en-US" sz="1920">
                <a:solidFill>
                  <a:srgbClr val="2B2A2A"/>
                </a:solidFill>
                <a:latin typeface="Montserrat"/>
              </a:rPr>
              <a:t>backcourt - задняя часть корта /ˈbækkɔːrt/ </a:t>
            </a:r>
          </a:p>
          <a:p>
            <a:pPr>
              <a:lnSpc>
                <a:spcPts val="2689"/>
              </a:lnSpc>
              <a:spcBef>
                <a:spcPct val="0"/>
              </a:spcBef>
            </a:pPr>
            <a:r>
              <a:rPr lang="en-US" sz="1920">
                <a:solidFill>
                  <a:srgbClr val="2B2A2A"/>
                </a:solidFill>
                <a:latin typeface="Montserrat"/>
              </a:rPr>
              <a:t>basket - корзина /ˈbæskɪt/ </a:t>
            </a:r>
          </a:p>
          <a:p>
            <a:pPr>
              <a:lnSpc>
                <a:spcPts val="2689"/>
              </a:lnSpc>
              <a:spcBef>
                <a:spcPct val="0"/>
              </a:spcBef>
            </a:pPr>
            <a:r>
              <a:rPr lang="en-US" sz="1920">
                <a:solidFill>
                  <a:srgbClr val="2B2A2A"/>
                </a:solidFill>
                <a:latin typeface="Montserrat"/>
              </a:rPr>
              <a:t>dunk - прыгнуть очень высоко и закинуть мяч через корзину сверху /dʌŋk/ </a:t>
            </a:r>
          </a:p>
          <a:p>
            <a:pPr>
              <a:lnSpc>
                <a:spcPts val="2689"/>
              </a:lnSpc>
              <a:spcBef>
                <a:spcPct val="0"/>
              </a:spcBef>
            </a:pPr>
            <a:r>
              <a:rPr lang="en-US" sz="1920">
                <a:solidFill>
                  <a:srgbClr val="2B2A2A"/>
                </a:solidFill>
                <a:latin typeface="Montserrat"/>
              </a:rPr>
              <a:t>Final Four - Финал четырех /ˌfaɪnl ˈfɔːr/ </a:t>
            </a:r>
          </a:p>
          <a:p>
            <a:pPr>
              <a:lnSpc>
                <a:spcPts val="2689"/>
              </a:lnSpc>
              <a:spcBef>
                <a:spcPct val="0"/>
              </a:spcBef>
            </a:pPr>
            <a:r>
              <a:rPr lang="en-US" sz="1920">
                <a:solidFill>
                  <a:srgbClr val="2B2A2A"/>
                </a:solidFill>
                <a:latin typeface="Montserrat"/>
              </a:rPr>
              <a:t>foul trouble - фол /ˈfaʊl trʌbl/ </a:t>
            </a:r>
          </a:p>
          <a:p>
            <a:pPr>
              <a:lnSpc>
                <a:spcPts val="2689"/>
              </a:lnSpc>
              <a:spcBef>
                <a:spcPct val="0"/>
              </a:spcBef>
            </a:pPr>
            <a:r>
              <a:rPr lang="en-US" sz="1920">
                <a:solidFill>
                  <a:srgbClr val="2B2A2A"/>
                </a:solidFill>
                <a:latin typeface="Montserrat"/>
              </a:rPr>
              <a:t>full-court press - массированное наступление /ˌfʊl kɔːrt ˈpres/</a:t>
            </a:r>
          </a:p>
          <a:p>
            <a:pPr>
              <a:lnSpc>
                <a:spcPts val="2689"/>
              </a:lnSpc>
              <a:spcBef>
                <a:spcPct val="0"/>
              </a:spcBef>
            </a:pPr>
            <a:r>
              <a:rPr lang="en-US" sz="1920">
                <a:solidFill>
                  <a:srgbClr val="2B2A2A"/>
                </a:solidFill>
                <a:latin typeface="Montserrat"/>
              </a:rPr>
              <a:t>guard- защитник /ɡɑːrd/</a:t>
            </a:r>
          </a:p>
          <a:p>
            <a:pPr>
              <a:lnSpc>
                <a:spcPts val="2689"/>
              </a:lnSpc>
              <a:spcBef>
                <a:spcPct val="0"/>
              </a:spcBef>
            </a:pPr>
            <a:r>
              <a:rPr lang="en-US" sz="1920">
                <a:solidFill>
                  <a:srgbClr val="2B2A2A"/>
                </a:solidFill>
                <a:latin typeface="Montserrat"/>
              </a:rPr>
              <a:t>high-top высокий /ˈhaɪ tɑːp/</a:t>
            </a:r>
          </a:p>
          <a:p>
            <a:pPr>
              <a:lnSpc>
                <a:spcPts val="2689"/>
              </a:lnSpc>
              <a:spcBef>
                <a:spcPct val="0"/>
              </a:spcBef>
            </a:pPr>
            <a:r>
              <a:rPr lang="en-US" sz="1920">
                <a:solidFill>
                  <a:srgbClr val="2B2A2A"/>
                </a:solidFill>
                <a:latin typeface="Montserrat"/>
              </a:rPr>
              <a:t>high-tops спортивная обувь /ˈhaɪ tɑːps/</a:t>
            </a:r>
          </a:p>
          <a:p>
            <a:pPr>
              <a:lnSpc>
                <a:spcPts val="2689"/>
              </a:lnSpc>
              <a:spcBef>
                <a:spcPct val="0"/>
              </a:spcBef>
            </a:pPr>
            <a:r>
              <a:rPr lang="en-US" sz="1920">
                <a:solidFill>
                  <a:srgbClr val="2B2A2A"/>
                </a:solidFill>
                <a:latin typeface="Montserrat"/>
              </a:rPr>
              <a:t>hook shot кривой удар /ˈhʊk ʃɑːt/</a:t>
            </a:r>
          </a:p>
          <a:p>
            <a:pPr>
              <a:lnSpc>
                <a:spcPts val="2689"/>
              </a:lnSpc>
              <a:spcBef>
                <a:spcPct val="0"/>
              </a:spcBef>
            </a:pPr>
            <a:r>
              <a:rPr lang="en-US" sz="1920">
                <a:solidFill>
                  <a:srgbClr val="2B2A2A"/>
                </a:solidFill>
                <a:latin typeface="Montserrat"/>
              </a:rPr>
              <a:t>hoop кольцо /huːp/</a:t>
            </a:r>
          </a:p>
          <a:p>
            <a:pPr>
              <a:lnSpc>
                <a:spcPts val="2689"/>
              </a:lnSpc>
              <a:spcBef>
                <a:spcPct val="0"/>
              </a:spcBef>
            </a:pPr>
            <a:r>
              <a:rPr lang="en-US" sz="1920">
                <a:solidFill>
                  <a:srgbClr val="2B2A2A"/>
                </a:solidFill>
                <a:latin typeface="Montserrat"/>
              </a:rPr>
              <a:t>inbounds - в пределах поля /ˈɪnbaʊndz/</a:t>
            </a:r>
          </a:p>
          <a:p>
            <a:pPr>
              <a:lnSpc>
                <a:spcPts val="2689"/>
              </a:lnSpc>
              <a:spcBef>
                <a:spcPct val="0"/>
              </a:spcBef>
            </a:pPr>
            <a:r>
              <a:rPr lang="en-US" sz="1920">
                <a:solidFill>
                  <a:srgbClr val="2B2A2A"/>
                </a:solidFill>
                <a:latin typeface="Montserrat"/>
              </a:rPr>
              <a:t>lay-up - двухочковый /ˈleɪ ʌp/</a:t>
            </a:r>
          </a:p>
          <a:p>
            <a:pPr>
              <a:lnSpc>
                <a:spcPts val="2689"/>
              </a:lnSpc>
              <a:spcBef>
                <a:spcPct val="0"/>
              </a:spcBef>
            </a:pPr>
            <a:endParaRPr lang="en-US" sz="1920">
              <a:solidFill>
                <a:srgbClr val="2B2A2A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227481" cy="1435451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227481" y="0"/>
              <a:ext cx="14227481" cy="14354512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7244772" y="-214796"/>
            <a:ext cx="29055" cy="10716592"/>
          </a:xfrm>
          <a:prstGeom prst="rect">
            <a:avLst/>
          </a:prstGeom>
          <a:solidFill>
            <a:srgbClr val="CBE4BD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48118" y="7096114"/>
            <a:ext cx="3746598" cy="30381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239602" y="6388942"/>
            <a:ext cx="5111482" cy="374532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5400000">
            <a:off x="17603738" y="9522281"/>
            <a:ext cx="436933" cy="297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B2A2A"/>
                </a:solidFill>
                <a:latin typeface="Montserrat Semi-Bold Bold"/>
              </a:rPr>
              <a:t>04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8851" y="608020"/>
            <a:ext cx="14726213" cy="957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2B2A2A"/>
                </a:solidFill>
                <a:latin typeface="Montserrat"/>
              </a:rPr>
              <a:t>Хоккей с шайбой — ice hockey [aɪs ‘hɔkɪ]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409253" y="1396103"/>
            <a:ext cx="14726213" cy="1433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2B2A2A"/>
                </a:solidFill>
                <a:latin typeface="Montserrat"/>
              </a:rPr>
              <a:t>Хоккей с мячом - Hockey with a ball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37454" y="3290874"/>
            <a:ext cx="8193816" cy="4453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2B2A2A"/>
                </a:solidFill>
                <a:latin typeface="Montserrat Bold"/>
              </a:rPr>
              <a:t>stick</a:t>
            </a:r>
            <a:r>
              <a:rPr lang="en-US" sz="1200" dirty="0">
                <a:solidFill>
                  <a:srgbClr val="2B2A2A"/>
                </a:solidFill>
                <a:latin typeface="Arimo"/>
              </a:rPr>
              <a:t>  —  </a:t>
            </a:r>
            <a:r>
              <a:rPr lang="ru-RU" sz="2400" dirty="0" smtClean="0">
                <a:solidFill>
                  <a:srgbClr val="2B2A2A"/>
                </a:solidFill>
                <a:latin typeface="Arimo"/>
              </a:rPr>
              <a:t>хоккейная клюшка</a:t>
            </a:r>
            <a:endParaRPr lang="en-US" sz="2400" dirty="0">
              <a:solidFill>
                <a:srgbClr val="2B2A2A"/>
              </a:solidFill>
              <a:latin typeface="Arimo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2B2A2A"/>
                </a:solidFill>
                <a:latin typeface="Montserrat"/>
              </a:rPr>
              <a:t>[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əˈsɪst</a:t>
            </a:r>
            <a:r>
              <a:rPr lang="en-US" sz="2800" dirty="0">
                <a:solidFill>
                  <a:srgbClr val="2B2A2A"/>
                </a:solidFill>
                <a:latin typeface="Montserrat"/>
              </a:rPr>
              <a:t>] assist.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голевая</a:t>
            </a:r>
            <a:r>
              <a:rPr lang="en-US" sz="2800" dirty="0">
                <a:solidFill>
                  <a:srgbClr val="2B2A2A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подача</a:t>
            </a:r>
            <a:endParaRPr lang="en-US" sz="2800" dirty="0">
              <a:solidFill>
                <a:srgbClr val="2B2A2A"/>
              </a:solidFill>
              <a:latin typeface="Montserrat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2B2A2A"/>
                </a:solidFill>
                <a:latin typeface="Montserrat"/>
              </a:rPr>
              <a:t>[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əˈtæk.ə</a:t>
            </a:r>
            <a:r>
              <a:rPr lang="en-US" sz="2800" dirty="0">
                <a:solidFill>
                  <a:srgbClr val="2B2A2A"/>
                </a:solidFill>
                <a:latin typeface="Montserrat"/>
              </a:rPr>
              <a:t> r ] attacker.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нападающий</a:t>
            </a:r>
            <a:endParaRPr lang="en-US" sz="2800" dirty="0">
              <a:solidFill>
                <a:srgbClr val="2B2A2A"/>
              </a:solidFill>
              <a:latin typeface="Montserrat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2B2A2A"/>
                </a:solidFill>
                <a:latin typeface="Montserrat"/>
              </a:rPr>
              <a:t>[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əˈtæk</a:t>
            </a:r>
            <a:r>
              <a:rPr lang="en-US" sz="2800" dirty="0">
                <a:solidFill>
                  <a:srgbClr val="2B2A2A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zəun</a:t>
            </a:r>
            <a:r>
              <a:rPr lang="en-US" sz="2800" dirty="0">
                <a:solidFill>
                  <a:srgbClr val="2B2A2A"/>
                </a:solidFill>
                <a:latin typeface="Montserrat"/>
              </a:rPr>
              <a:t>] attacking zone.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зона</a:t>
            </a:r>
            <a:r>
              <a:rPr lang="en-US" sz="2800" dirty="0">
                <a:solidFill>
                  <a:srgbClr val="2B2A2A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нападения</a:t>
            </a:r>
            <a:endParaRPr lang="en-US" sz="2800" dirty="0">
              <a:solidFill>
                <a:srgbClr val="2B2A2A"/>
              </a:solidFill>
              <a:latin typeface="Montserrat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2B2A2A"/>
                </a:solidFill>
                <a:latin typeface="Montserrat"/>
              </a:rPr>
              <a:t>[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bleɪd</a:t>
            </a:r>
            <a:r>
              <a:rPr lang="en-US" sz="2800" dirty="0">
                <a:solidFill>
                  <a:srgbClr val="2B2A2A"/>
                </a:solidFill>
                <a:latin typeface="Montserrat"/>
              </a:rPr>
              <a:t>] blade.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крюк</a:t>
            </a:r>
            <a:r>
              <a:rPr lang="en-US" sz="2800" dirty="0">
                <a:solidFill>
                  <a:srgbClr val="2B2A2A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клюшки</a:t>
            </a:r>
            <a:endParaRPr lang="en-US" sz="2800" dirty="0">
              <a:solidFill>
                <a:srgbClr val="2B2A2A"/>
              </a:solidFill>
              <a:latin typeface="Montserrat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2B2A2A"/>
                </a:solidFill>
                <a:latin typeface="Montserrat"/>
              </a:rPr>
              <a:t>[ˈ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breɪk.aʊt</a:t>
            </a:r>
            <a:r>
              <a:rPr lang="en-US" sz="2800" dirty="0">
                <a:solidFill>
                  <a:srgbClr val="2B2A2A"/>
                </a:solidFill>
                <a:latin typeface="Montserrat"/>
              </a:rPr>
              <a:t>] breakout.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выход</a:t>
            </a:r>
            <a:r>
              <a:rPr lang="en-US" sz="2800" dirty="0">
                <a:solidFill>
                  <a:srgbClr val="2B2A2A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из</a:t>
            </a:r>
            <a:r>
              <a:rPr lang="en-US" sz="2800" dirty="0">
                <a:solidFill>
                  <a:srgbClr val="2B2A2A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зоны</a:t>
            </a:r>
            <a:endParaRPr lang="en-US" sz="2800" dirty="0">
              <a:solidFill>
                <a:srgbClr val="2B2A2A"/>
              </a:solidFill>
              <a:latin typeface="Montserrat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2B2A2A"/>
                </a:solidFill>
                <a:latin typeface="Montserrat"/>
              </a:rPr>
              <a:t>[ˈ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sentə</a:t>
            </a:r>
            <a:r>
              <a:rPr lang="en-US" sz="2800" dirty="0">
                <a:solidFill>
                  <a:srgbClr val="2B2A2A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aɪs</a:t>
            </a:r>
            <a:r>
              <a:rPr lang="en-US" sz="2800" dirty="0">
                <a:solidFill>
                  <a:srgbClr val="2B2A2A"/>
                </a:solidFill>
                <a:latin typeface="Montserrat"/>
              </a:rPr>
              <a:t>] center ice.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средняя</a:t>
            </a:r>
            <a:r>
              <a:rPr lang="en-US" sz="2800" dirty="0">
                <a:solidFill>
                  <a:srgbClr val="2B2A2A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зона</a:t>
            </a:r>
            <a:endParaRPr lang="en-US" sz="2800" dirty="0">
              <a:solidFill>
                <a:srgbClr val="2B2A2A"/>
              </a:solidFill>
              <a:latin typeface="Montserrat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2B2A2A"/>
                </a:solidFill>
                <a:latin typeface="Montserrat"/>
              </a:rPr>
              <a:t>[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dɪˈfendə</a:t>
            </a:r>
            <a:r>
              <a:rPr lang="en-US" sz="2800" dirty="0">
                <a:solidFill>
                  <a:srgbClr val="2B2A2A"/>
                </a:solidFill>
                <a:latin typeface="Montserrat"/>
              </a:rPr>
              <a:t>] defender.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защитник</a:t>
            </a:r>
            <a:endParaRPr lang="en-US" sz="2800" dirty="0">
              <a:solidFill>
                <a:srgbClr val="2B2A2A"/>
              </a:solidFill>
              <a:latin typeface="Montserrat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2B2A2A"/>
                </a:solidFill>
                <a:latin typeface="Montserrat"/>
              </a:rPr>
              <a:t>[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dɪˈleɪ</a:t>
            </a:r>
            <a:r>
              <a:rPr lang="en-US" sz="2800" dirty="0">
                <a:solidFill>
                  <a:srgbClr val="2B2A2A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ɔv</a:t>
            </a:r>
            <a:r>
              <a:rPr lang="en-US" sz="2800" dirty="0">
                <a:solidFill>
                  <a:srgbClr val="2B2A2A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ɡeɪm</a:t>
            </a:r>
            <a:r>
              <a:rPr lang="en-US" sz="2800" dirty="0">
                <a:solidFill>
                  <a:srgbClr val="2B2A2A"/>
                </a:solidFill>
                <a:latin typeface="Montserrat"/>
              </a:rPr>
              <a:t>] delay of game.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Задержка</a:t>
            </a:r>
            <a:r>
              <a:rPr lang="en-US" sz="2800" dirty="0">
                <a:solidFill>
                  <a:srgbClr val="2B2A2A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игры</a:t>
            </a:r>
            <a:endParaRPr lang="en-US" sz="2800" dirty="0">
              <a:solidFill>
                <a:srgbClr val="2B2A2A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3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9061" y="-448607"/>
            <a:ext cx="11671047" cy="1177525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1272956" y="0"/>
            <a:ext cx="7015044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350407" y="0"/>
            <a:ext cx="6860143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871529" y="7020676"/>
            <a:ext cx="5438173" cy="326632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" y="419100"/>
            <a:ext cx="11327950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12"/>
              </a:lnSpc>
              <a:spcBef>
                <a:spcPct val="0"/>
              </a:spcBef>
            </a:pPr>
            <a:r>
              <a:rPr lang="en-US" sz="10009" dirty="0" err="1">
                <a:solidFill>
                  <a:srgbClr val="2B2A2A"/>
                </a:solidFill>
                <a:latin typeface="Montserrat"/>
              </a:rPr>
              <a:t>Бокс</a:t>
            </a:r>
            <a:r>
              <a:rPr lang="en-US" sz="10009" dirty="0">
                <a:solidFill>
                  <a:srgbClr val="2B2A2A"/>
                </a:solidFill>
                <a:latin typeface="Montserrat"/>
              </a:rPr>
              <a:t> - Boxing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01771" y="2596467"/>
            <a:ext cx="8846482" cy="3955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2B2A2A"/>
                </a:solidFill>
                <a:latin typeface="Montserrat"/>
              </a:rPr>
              <a:t>assistant second –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помощник</a:t>
            </a:r>
            <a:r>
              <a:rPr lang="en-US" sz="2800" dirty="0">
                <a:solidFill>
                  <a:srgbClr val="2B2A2A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секунданта</a:t>
            </a:r>
            <a:endParaRPr lang="en-US" sz="2800" dirty="0">
              <a:solidFill>
                <a:srgbClr val="2B2A2A"/>
              </a:solidFill>
              <a:latin typeface="Montserrat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2B2A2A"/>
                </a:solidFill>
                <a:latin typeface="Montserrat"/>
              </a:rPr>
              <a:t>attack –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атака</a:t>
            </a:r>
            <a:endParaRPr lang="en-US" sz="2800" dirty="0">
              <a:solidFill>
                <a:srgbClr val="2B2A2A"/>
              </a:solidFill>
              <a:latin typeface="Montserrat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2B2A2A"/>
                </a:solidFill>
                <a:latin typeface="Montserrat"/>
              </a:rPr>
              <a:t>blow –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удар</a:t>
            </a:r>
            <a:r>
              <a:rPr lang="en-US" sz="2800" dirty="0">
                <a:solidFill>
                  <a:srgbClr val="2B2A2A"/>
                </a:solidFill>
                <a:latin typeface="Montserrat"/>
              </a:rPr>
              <a:t> blow below the belt –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удар</a:t>
            </a:r>
            <a:r>
              <a:rPr lang="en-US" sz="2800" dirty="0">
                <a:solidFill>
                  <a:srgbClr val="2B2A2A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ниже</a:t>
            </a:r>
            <a:r>
              <a:rPr lang="en-US" sz="2800" dirty="0">
                <a:solidFill>
                  <a:srgbClr val="2B2A2A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пояса</a:t>
            </a:r>
            <a:endParaRPr lang="en-US" sz="2800" dirty="0">
              <a:solidFill>
                <a:srgbClr val="2B2A2A"/>
              </a:solidFill>
              <a:latin typeface="Montserrat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2B2A2A"/>
                </a:solidFill>
                <a:latin typeface="Montserrat"/>
              </a:rPr>
              <a:t>bout –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бой</a:t>
            </a:r>
            <a:r>
              <a:rPr lang="en-US" sz="2800" dirty="0">
                <a:solidFill>
                  <a:srgbClr val="2B2A2A"/>
                </a:solidFill>
                <a:latin typeface="Montserrat"/>
              </a:rPr>
              <a:t>,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схватка</a:t>
            </a:r>
            <a:endParaRPr lang="en-US" sz="2800" dirty="0">
              <a:solidFill>
                <a:srgbClr val="2B2A2A"/>
              </a:solidFill>
              <a:latin typeface="Montserrat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2B2A2A"/>
                </a:solidFill>
                <a:latin typeface="Montserrat"/>
              </a:rPr>
              <a:t>box –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боксировать</a:t>
            </a:r>
            <a:endParaRPr lang="en-US" sz="2800" dirty="0">
              <a:solidFill>
                <a:srgbClr val="2B2A2A"/>
              </a:solidFill>
              <a:latin typeface="Montserrat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2B2A2A"/>
                </a:solidFill>
                <a:latin typeface="Montserrat"/>
              </a:rPr>
              <a:t>boxer –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боксер</a:t>
            </a:r>
            <a:endParaRPr lang="en-US" sz="2800" dirty="0">
              <a:solidFill>
                <a:srgbClr val="2B2A2A"/>
              </a:solidFill>
              <a:latin typeface="Montserrat"/>
            </a:endParaRP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2B2A2A"/>
                </a:solidFill>
                <a:latin typeface="Montserrat"/>
              </a:rPr>
              <a:t>boxing gloves –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боксерские</a:t>
            </a:r>
            <a:r>
              <a:rPr lang="en-US" sz="2800" dirty="0">
                <a:solidFill>
                  <a:srgbClr val="2B2A2A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2B2A2A"/>
                </a:solidFill>
                <a:latin typeface="Montserrat"/>
              </a:rPr>
              <a:t>перчатки</a:t>
            </a:r>
            <a:endParaRPr lang="en-US" sz="2800" dirty="0">
              <a:solidFill>
                <a:srgbClr val="2B2A2A"/>
              </a:solidFill>
              <a:latin typeface="Montserra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10499" y="7587101"/>
            <a:ext cx="6037558" cy="1005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75"/>
              </a:lnSpc>
              <a:spcBef>
                <a:spcPct val="0"/>
              </a:spcBef>
            </a:pPr>
            <a:r>
              <a:rPr lang="en-US" sz="1910">
                <a:solidFill>
                  <a:srgbClr val="2B2A2A"/>
                </a:solidFill>
                <a:latin typeface="Montserrat Bold Italics"/>
              </a:rPr>
              <a:t>I hated every minute of training, but I said, 'Don't quit. Suffer now and live the rest of your life as a champion'.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0499" y="8704375"/>
            <a:ext cx="7838329" cy="1358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7"/>
              </a:lnSpc>
              <a:spcBef>
                <a:spcPct val="0"/>
              </a:spcBef>
            </a:pPr>
            <a:r>
              <a:rPr lang="en-US" sz="1977">
                <a:solidFill>
                  <a:srgbClr val="2B2A2A"/>
                </a:solidFill>
                <a:latin typeface="Montserrat"/>
              </a:rPr>
              <a:t>Я ненавидел каждую минуту тренировок, но говорил себе: </a:t>
            </a:r>
          </a:p>
          <a:p>
            <a:pPr>
              <a:lnSpc>
                <a:spcPts val="2767"/>
              </a:lnSpc>
              <a:spcBef>
                <a:spcPct val="0"/>
              </a:spcBef>
            </a:pPr>
            <a:r>
              <a:rPr lang="en-US" sz="1977">
                <a:solidFill>
                  <a:srgbClr val="2B2A2A"/>
                </a:solidFill>
                <a:latin typeface="Montserrat"/>
              </a:rPr>
              <a:t>«Не сдавайся. Вытерпи сейчас и </a:t>
            </a:r>
          </a:p>
          <a:p>
            <a:pPr>
              <a:lnSpc>
                <a:spcPts val="2767"/>
              </a:lnSpc>
              <a:spcBef>
                <a:spcPct val="0"/>
              </a:spcBef>
            </a:pPr>
            <a:r>
              <a:rPr lang="en-US" sz="1977">
                <a:solidFill>
                  <a:srgbClr val="2B2A2A"/>
                </a:solidFill>
                <a:latin typeface="Montserrat"/>
              </a:rPr>
              <a:t>проживи остаток жизни чемпионом».</a:t>
            </a:r>
          </a:p>
          <a:p>
            <a:pPr>
              <a:lnSpc>
                <a:spcPts val="2767"/>
              </a:lnSpc>
              <a:spcBef>
                <a:spcPct val="0"/>
              </a:spcBef>
            </a:pPr>
            <a:r>
              <a:rPr lang="en-US" sz="1977">
                <a:solidFill>
                  <a:srgbClr val="2B2A2A"/>
                </a:solidFill>
                <a:latin typeface="Montserrat"/>
              </a:rPr>
              <a:t>(с) Мухаммад Али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227481" cy="1435451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227481" y="0"/>
              <a:ext cx="14227481" cy="14354512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7244772" y="-214796"/>
            <a:ext cx="29055" cy="10716592"/>
          </a:xfrm>
          <a:prstGeom prst="rect">
            <a:avLst/>
          </a:prstGeom>
          <a:solidFill>
            <a:srgbClr val="CBE4BD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489051" y="4104839"/>
            <a:ext cx="5444008" cy="59764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90462" y="4057510"/>
            <a:ext cx="4731409" cy="602378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5400000">
            <a:off x="17603738" y="9522281"/>
            <a:ext cx="436933" cy="297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B2A2A"/>
                </a:solidFill>
                <a:latin typeface="Montserrat Semi-Bold Bold"/>
              </a:rPr>
              <a:t>06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24893"/>
            <a:ext cx="12952016" cy="149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800">
                <a:solidFill>
                  <a:srgbClr val="2B2A2A"/>
                </a:solidFill>
                <a:latin typeface="Montserrat"/>
              </a:rPr>
              <a:t>Volleyball — Волейбол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82730" y="2986462"/>
            <a:ext cx="7322541" cy="718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88"/>
              </a:lnSpc>
              <a:spcBef>
                <a:spcPct val="0"/>
              </a:spcBef>
            </a:pPr>
            <a:r>
              <a:rPr lang="en-US" sz="2134">
                <a:solidFill>
                  <a:srgbClr val="2B2A2A"/>
                </a:solidFill>
                <a:latin typeface="Montserrat"/>
              </a:rPr>
              <a:t>final — финал[ˈfīnl]</a:t>
            </a:r>
          </a:p>
          <a:p>
            <a:pPr>
              <a:lnSpc>
                <a:spcPts val="2988"/>
              </a:lnSpc>
              <a:spcBef>
                <a:spcPct val="0"/>
              </a:spcBef>
            </a:pPr>
            <a:r>
              <a:rPr lang="en-US" sz="2134">
                <a:solidFill>
                  <a:srgbClr val="2B2A2A"/>
                </a:solidFill>
                <a:latin typeface="Montserrat"/>
              </a:rPr>
              <a:t>finish — финиш[ˈfiniSH]</a:t>
            </a:r>
          </a:p>
          <a:p>
            <a:pPr>
              <a:lnSpc>
                <a:spcPts val="2988"/>
              </a:lnSpc>
              <a:spcBef>
                <a:spcPct val="0"/>
              </a:spcBef>
            </a:pPr>
            <a:r>
              <a:rPr lang="en-US" sz="2134">
                <a:solidFill>
                  <a:srgbClr val="2B2A2A"/>
                </a:solidFill>
                <a:latin typeface="Montserrat"/>
              </a:rPr>
              <a:t>first place — первое место</a:t>
            </a:r>
          </a:p>
          <a:p>
            <a:pPr>
              <a:lnSpc>
                <a:spcPts val="2988"/>
              </a:lnSpc>
              <a:spcBef>
                <a:spcPct val="0"/>
              </a:spcBef>
            </a:pPr>
            <a:r>
              <a:rPr lang="en-US" sz="2134">
                <a:solidFill>
                  <a:srgbClr val="2B2A2A"/>
                </a:solidFill>
                <a:latin typeface="Montserrat"/>
              </a:rPr>
              <a:t>game — игра[gām]</a:t>
            </a:r>
          </a:p>
          <a:p>
            <a:pPr>
              <a:lnSpc>
                <a:spcPts val="2988"/>
              </a:lnSpc>
              <a:spcBef>
                <a:spcPct val="0"/>
              </a:spcBef>
            </a:pPr>
            <a:r>
              <a:rPr lang="en-US" sz="2134">
                <a:solidFill>
                  <a:srgbClr val="2B2A2A"/>
                </a:solidFill>
                <a:latin typeface="Montserrat"/>
              </a:rPr>
              <a:t>gym / gymnasium — спортзал</a:t>
            </a:r>
          </a:p>
          <a:p>
            <a:pPr>
              <a:lnSpc>
                <a:spcPts val="2988"/>
              </a:lnSpc>
              <a:spcBef>
                <a:spcPct val="0"/>
              </a:spcBef>
            </a:pPr>
            <a:r>
              <a:rPr lang="en-US" sz="2134">
                <a:solidFill>
                  <a:srgbClr val="2B2A2A"/>
                </a:solidFill>
                <a:latin typeface="Montserrat"/>
              </a:rPr>
              <a:t>home team — хозяева поля</a:t>
            </a:r>
          </a:p>
          <a:p>
            <a:pPr>
              <a:lnSpc>
                <a:spcPts val="2988"/>
              </a:lnSpc>
              <a:spcBef>
                <a:spcPct val="0"/>
              </a:spcBef>
            </a:pPr>
            <a:r>
              <a:rPr lang="en-US" sz="2134">
                <a:solidFill>
                  <a:srgbClr val="2B2A2A"/>
                </a:solidFill>
                <a:latin typeface="Montserrat"/>
              </a:rPr>
              <a:t>laurel wreath — лавровый венок['lɔrəl 'ri:θ]</a:t>
            </a:r>
          </a:p>
          <a:p>
            <a:pPr>
              <a:lnSpc>
                <a:spcPts val="2988"/>
              </a:lnSpc>
              <a:spcBef>
                <a:spcPct val="0"/>
              </a:spcBef>
            </a:pPr>
            <a:r>
              <a:rPr lang="en-US" sz="2134">
                <a:solidFill>
                  <a:srgbClr val="2B2A2A"/>
                </a:solidFill>
                <a:latin typeface="Montserrat"/>
              </a:rPr>
              <a:t>match — матч[maCH]</a:t>
            </a:r>
          </a:p>
          <a:p>
            <a:pPr>
              <a:lnSpc>
                <a:spcPts val="2988"/>
              </a:lnSpc>
              <a:spcBef>
                <a:spcPct val="0"/>
              </a:spcBef>
            </a:pPr>
            <a:r>
              <a:rPr lang="en-US" sz="2134">
                <a:solidFill>
                  <a:srgbClr val="2B2A2A"/>
                </a:solidFill>
                <a:latin typeface="Montserrat"/>
              </a:rPr>
              <a:t>medal — медаль['medl]</a:t>
            </a:r>
          </a:p>
          <a:p>
            <a:pPr>
              <a:lnSpc>
                <a:spcPts val="2988"/>
              </a:lnSpc>
              <a:spcBef>
                <a:spcPct val="0"/>
              </a:spcBef>
            </a:pPr>
            <a:r>
              <a:rPr lang="en-US" sz="2134">
                <a:solidFill>
                  <a:srgbClr val="2B2A2A"/>
                </a:solidFill>
                <a:latin typeface="Montserrat"/>
              </a:rPr>
              <a:t>national team — сборная страны</a:t>
            </a:r>
          </a:p>
          <a:p>
            <a:pPr>
              <a:lnSpc>
                <a:spcPts val="2988"/>
              </a:lnSpc>
              <a:spcBef>
                <a:spcPct val="0"/>
              </a:spcBef>
            </a:pPr>
            <a:r>
              <a:rPr lang="en-US" sz="2134">
                <a:solidFill>
                  <a:srgbClr val="2B2A2A"/>
                </a:solidFill>
                <a:latin typeface="Montserrat"/>
              </a:rPr>
              <a:t>Olympics / Olympic Games — Олимпийские игры</a:t>
            </a:r>
          </a:p>
          <a:p>
            <a:pPr>
              <a:lnSpc>
                <a:spcPts val="2988"/>
              </a:lnSpc>
              <a:spcBef>
                <a:spcPct val="0"/>
              </a:spcBef>
            </a:pPr>
            <a:r>
              <a:rPr lang="en-US" sz="2134">
                <a:solidFill>
                  <a:srgbClr val="2B2A2A"/>
                </a:solidFill>
                <a:latin typeface="Montserrat"/>
              </a:rPr>
              <a:t>playground / sports ground — спортивная площадка</a:t>
            </a:r>
          </a:p>
          <a:p>
            <a:pPr>
              <a:lnSpc>
                <a:spcPts val="2988"/>
              </a:lnSpc>
              <a:spcBef>
                <a:spcPct val="0"/>
              </a:spcBef>
            </a:pPr>
            <a:r>
              <a:rPr lang="en-US" sz="2134">
                <a:solidFill>
                  <a:srgbClr val="2B2A2A"/>
                </a:solidFill>
                <a:latin typeface="Montserrat"/>
              </a:rPr>
              <a:t>record — рекорд['rekɔ:d]</a:t>
            </a:r>
          </a:p>
          <a:p>
            <a:pPr>
              <a:lnSpc>
                <a:spcPts val="2988"/>
              </a:lnSpc>
              <a:spcBef>
                <a:spcPct val="0"/>
              </a:spcBef>
            </a:pPr>
            <a:r>
              <a:rPr lang="en-US" sz="2134">
                <a:solidFill>
                  <a:srgbClr val="2B2A2A"/>
                </a:solidFill>
                <a:latin typeface="Montserrat"/>
              </a:rPr>
              <a:t>result — результат[ri'zʌlt]</a:t>
            </a:r>
          </a:p>
          <a:p>
            <a:pPr>
              <a:lnSpc>
                <a:spcPts val="2988"/>
              </a:lnSpc>
              <a:spcBef>
                <a:spcPct val="0"/>
              </a:spcBef>
            </a:pPr>
            <a:r>
              <a:rPr lang="en-US" sz="2134">
                <a:solidFill>
                  <a:srgbClr val="2B2A2A"/>
                </a:solidFill>
                <a:latin typeface="Montserrat"/>
              </a:rPr>
              <a:t>semifinal / semi-final — полуфинал[ˌsemi'fainl]</a:t>
            </a:r>
          </a:p>
          <a:p>
            <a:pPr>
              <a:lnSpc>
                <a:spcPts val="2988"/>
              </a:lnSpc>
              <a:spcBef>
                <a:spcPct val="0"/>
              </a:spcBef>
            </a:pPr>
            <a:r>
              <a:rPr lang="en-US" sz="2134">
                <a:solidFill>
                  <a:srgbClr val="2B2A2A"/>
                </a:solidFill>
                <a:latin typeface="Montserrat"/>
              </a:rPr>
              <a:t>spectator — зритель, наблюдатель[spek'teitə]</a:t>
            </a:r>
          </a:p>
          <a:p>
            <a:pPr>
              <a:lnSpc>
                <a:spcPts val="2988"/>
              </a:lnSpc>
              <a:spcBef>
                <a:spcPct val="0"/>
              </a:spcBef>
            </a:pPr>
            <a:r>
              <a:rPr lang="en-US" sz="2134">
                <a:solidFill>
                  <a:srgbClr val="2B2A2A"/>
                </a:solidFill>
                <a:latin typeface="Montserrat"/>
              </a:rPr>
              <a:t>victory — победа[ˈvikt(ə)rē]</a:t>
            </a:r>
          </a:p>
          <a:p>
            <a:pPr>
              <a:lnSpc>
                <a:spcPts val="2988"/>
              </a:lnSpc>
              <a:spcBef>
                <a:spcPct val="0"/>
              </a:spcBef>
            </a:pPr>
            <a:r>
              <a:rPr lang="en-US" sz="2134">
                <a:solidFill>
                  <a:srgbClr val="2B2A2A"/>
                </a:solidFill>
                <a:latin typeface="Montserrat"/>
              </a:rPr>
              <a:t>winner — победитель[ˈwinər]</a:t>
            </a:r>
          </a:p>
          <a:p>
            <a:pPr>
              <a:lnSpc>
                <a:spcPts val="2988"/>
              </a:lnSpc>
              <a:spcBef>
                <a:spcPct val="0"/>
              </a:spcBef>
            </a:pPr>
            <a:endParaRPr lang="en-US" sz="2134">
              <a:solidFill>
                <a:srgbClr val="2B2A2A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43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227481" cy="1435451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43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227481" y="0"/>
              <a:ext cx="14227481" cy="14354512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-54893" y="0"/>
            <a:ext cx="7179447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AutoShape 6"/>
          <p:cNvSpPr/>
          <p:nvPr/>
        </p:nvSpPr>
        <p:spPr>
          <a:xfrm>
            <a:off x="17244772" y="-214796"/>
            <a:ext cx="29055" cy="1071659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1176079"/>
            <a:ext cx="5069364" cy="76040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72816" y="6415586"/>
            <a:ext cx="5411324" cy="376824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5400000">
            <a:off x="17584723" y="9522281"/>
            <a:ext cx="436933" cy="297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B2A2A"/>
                </a:solidFill>
                <a:latin typeface="Montserrat Semi-Bold Bold"/>
              </a:rPr>
              <a:t>07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85639" y="1872825"/>
            <a:ext cx="7279474" cy="6970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51"/>
              </a:lnSpc>
              <a:spcBef>
                <a:spcPct val="0"/>
              </a:spcBef>
            </a:pPr>
            <a:r>
              <a:rPr lang="en-US" sz="1965">
                <a:solidFill>
                  <a:srgbClr val="2B2A2A"/>
                </a:solidFill>
                <a:latin typeface="Montserrat"/>
              </a:rPr>
              <a:t>настольный теннис (также: пинг-понг) - ping-pong </a:t>
            </a:r>
          </a:p>
          <a:p>
            <a:pPr>
              <a:lnSpc>
                <a:spcPts val="2751"/>
              </a:lnSpc>
              <a:spcBef>
                <a:spcPct val="0"/>
              </a:spcBef>
            </a:pPr>
            <a:r>
              <a:rPr lang="en-US" sz="1965">
                <a:solidFill>
                  <a:srgbClr val="2B2A2A"/>
                </a:solidFill>
                <a:latin typeface="Montserrat"/>
              </a:rPr>
              <a:t>настольный теннис - table tennis</a:t>
            </a:r>
          </a:p>
          <a:p>
            <a:pPr>
              <a:lnSpc>
                <a:spcPts val="2751"/>
              </a:lnSpc>
              <a:spcBef>
                <a:spcPct val="0"/>
              </a:spcBef>
            </a:pPr>
            <a:r>
              <a:rPr lang="en-US" sz="1965">
                <a:solidFill>
                  <a:srgbClr val="2B2A2A"/>
                </a:solidFill>
                <a:latin typeface="Montserrat"/>
              </a:rPr>
              <a:t>играть в теннис — to play tennis</a:t>
            </a:r>
          </a:p>
          <a:p>
            <a:pPr>
              <a:lnSpc>
                <a:spcPts val="2751"/>
              </a:lnSpc>
              <a:spcBef>
                <a:spcPct val="0"/>
              </a:spcBef>
            </a:pPr>
            <a:r>
              <a:rPr lang="en-US" sz="1965">
                <a:solidFill>
                  <a:srgbClr val="2B2A2A"/>
                </a:solidFill>
                <a:latin typeface="Montserrat"/>
              </a:rPr>
              <a:t>лучше всех играть в теннис — to top everyone in tennis</a:t>
            </a:r>
          </a:p>
          <a:p>
            <a:pPr>
              <a:lnSpc>
                <a:spcPts val="2751"/>
              </a:lnSpc>
              <a:spcBef>
                <a:spcPct val="0"/>
              </a:spcBef>
            </a:pPr>
            <a:r>
              <a:rPr lang="en-US" sz="1965">
                <a:solidFill>
                  <a:srgbClr val="2B2A2A"/>
                </a:solidFill>
                <a:latin typeface="Montserrat"/>
              </a:rPr>
              <a:t>парная игра  — a doubles match</a:t>
            </a:r>
          </a:p>
          <a:p>
            <a:pPr>
              <a:lnSpc>
                <a:spcPts val="2751"/>
              </a:lnSpc>
              <a:spcBef>
                <a:spcPct val="0"/>
              </a:spcBef>
            </a:pPr>
            <a:r>
              <a:rPr lang="en-US" sz="1965">
                <a:solidFill>
                  <a:srgbClr val="2B2A2A"/>
                </a:solidFill>
                <a:latin typeface="Montserrat"/>
              </a:rPr>
              <a:t>игра у сетки  — close-in play</a:t>
            </a:r>
          </a:p>
          <a:p>
            <a:pPr>
              <a:lnSpc>
                <a:spcPts val="2751"/>
              </a:lnSpc>
              <a:spcBef>
                <a:spcPct val="0"/>
              </a:spcBef>
            </a:pPr>
            <a:r>
              <a:rPr lang="en-US" sz="1965">
                <a:solidFill>
                  <a:srgbClr val="2B2A2A"/>
                </a:solidFill>
                <a:latin typeface="Montserrat"/>
              </a:rPr>
              <a:t>высокая подача  — overhead service</a:t>
            </a:r>
          </a:p>
          <a:p>
            <a:pPr>
              <a:lnSpc>
                <a:spcPts val="2751"/>
              </a:lnSpc>
              <a:spcBef>
                <a:spcPct val="0"/>
              </a:spcBef>
            </a:pPr>
            <a:r>
              <a:rPr lang="en-US" sz="1965">
                <a:solidFill>
                  <a:srgbClr val="2B2A2A"/>
                </a:solidFill>
                <a:latin typeface="Montserrat"/>
              </a:rPr>
              <a:t>подавать снизу — to serve underarm</a:t>
            </a:r>
          </a:p>
          <a:p>
            <a:pPr>
              <a:lnSpc>
                <a:spcPts val="2751"/>
              </a:lnSpc>
              <a:spcBef>
                <a:spcPct val="0"/>
              </a:spcBef>
            </a:pPr>
            <a:r>
              <a:rPr lang="en-US" sz="1965">
                <a:solidFill>
                  <a:srgbClr val="2B2A2A"/>
                </a:solidFill>
                <a:latin typeface="Montserrat"/>
              </a:rPr>
              <a:t>одиночная игра  — a singles match</a:t>
            </a:r>
          </a:p>
          <a:p>
            <a:pPr>
              <a:lnSpc>
                <a:spcPts val="2751"/>
              </a:lnSpc>
              <a:spcBef>
                <a:spcPct val="0"/>
              </a:spcBef>
            </a:pPr>
            <a:r>
              <a:rPr lang="en-US" sz="1965">
                <a:solidFill>
                  <a:srgbClr val="2B2A2A"/>
                </a:solidFill>
                <a:latin typeface="Montserrat"/>
              </a:rPr>
              <a:t>постоянный стиль— set style</a:t>
            </a:r>
          </a:p>
          <a:p>
            <a:pPr>
              <a:lnSpc>
                <a:spcPts val="2751"/>
              </a:lnSpc>
              <a:spcBef>
                <a:spcPct val="0"/>
              </a:spcBef>
            </a:pPr>
            <a:r>
              <a:rPr lang="en-US" sz="1965">
                <a:solidFill>
                  <a:srgbClr val="2B2A2A"/>
                </a:solidFill>
                <a:latin typeface="Montserrat"/>
              </a:rPr>
              <a:t>верхнее вращение (мяча); сверхкручёный удар, топспин — top spin</a:t>
            </a:r>
          </a:p>
          <a:p>
            <a:pPr>
              <a:lnSpc>
                <a:spcPts val="2751"/>
              </a:lnSpc>
              <a:spcBef>
                <a:spcPct val="0"/>
              </a:spcBef>
            </a:pPr>
            <a:r>
              <a:rPr lang="en-US" sz="1965">
                <a:solidFill>
                  <a:srgbClr val="2B2A2A"/>
                </a:solidFill>
                <a:latin typeface="Montserrat"/>
              </a:rPr>
              <a:t>нечётная игра, после которой игроки меняются сторонами  — alternate game</a:t>
            </a:r>
          </a:p>
          <a:p>
            <a:pPr>
              <a:lnSpc>
                <a:spcPts val="2751"/>
              </a:lnSpc>
              <a:spcBef>
                <a:spcPct val="0"/>
              </a:spcBef>
            </a:pPr>
            <a:r>
              <a:rPr lang="en-US" sz="1965">
                <a:solidFill>
                  <a:srgbClr val="2B2A2A"/>
                </a:solidFill>
                <a:latin typeface="Montserrat"/>
              </a:rPr>
              <a:t>верхнее вращение (мяча); сверхкручёный удар, топспин — top spin</a:t>
            </a:r>
          </a:p>
          <a:p>
            <a:pPr>
              <a:lnSpc>
                <a:spcPts val="2751"/>
              </a:lnSpc>
              <a:spcBef>
                <a:spcPct val="0"/>
              </a:spcBef>
            </a:pPr>
            <a:r>
              <a:rPr lang="en-US" sz="1965">
                <a:solidFill>
                  <a:srgbClr val="2B2A2A"/>
                </a:solidFill>
                <a:latin typeface="Montserrat"/>
              </a:rPr>
              <a:t>очко, выигранное одним ударом - ace</a:t>
            </a:r>
          </a:p>
          <a:p>
            <a:pPr>
              <a:lnSpc>
                <a:spcPts val="2751"/>
              </a:lnSpc>
              <a:spcBef>
                <a:spcPct val="0"/>
              </a:spcBef>
            </a:pPr>
            <a:r>
              <a:rPr lang="en-US" sz="1965">
                <a:solidFill>
                  <a:srgbClr val="2B2A2A"/>
                </a:solidFill>
                <a:latin typeface="Montserrat"/>
              </a:rPr>
              <a:t>корт - court</a:t>
            </a:r>
          </a:p>
          <a:p>
            <a:pPr>
              <a:lnSpc>
                <a:spcPts val="2751"/>
              </a:lnSpc>
              <a:spcBef>
                <a:spcPct val="0"/>
              </a:spcBef>
            </a:pPr>
            <a:r>
              <a:rPr lang="en-US" sz="1965">
                <a:solidFill>
                  <a:srgbClr val="2B2A2A"/>
                </a:solidFill>
                <a:latin typeface="Montserrat"/>
              </a:rPr>
              <a:t> теннисная ракетка - tennis racket </a:t>
            </a:r>
          </a:p>
          <a:p>
            <a:pPr>
              <a:lnSpc>
                <a:spcPts val="2751"/>
              </a:lnSpc>
              <a:spcBef>
                <a:spcPct val="0"/>
              </a:spcBef>
            </a:pPr>
            <a:endParaRPr lang="en-US" sz="1965">
              <a:solidFill>
                <a:srgbClr val="2B2A2A"/>
              </a:solidFill>
              <a:latin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654826" y="548920"/>
            <a:ext cx="11129313" cy="864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71"/>
              </a:lnSpc>
              <a:spcBef>
                <a:spcPct val="0"/>
              </a:spcBef>
            </a:pPr>
            <a:r>
              <a:rPr lang="en-US" sz="5051">
                <a:solidFill>
                  <a:srgbClr val="2B2A2A"/>
                </a:solidFill>
                <a:latin typeface="Montserrat"/>
              </a:rPr>
              <a:t>Теннис - tennis, lawn tennis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227481" cy="1435451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227481" y="0"/>
              <a:ext cx="14227481" cy="14354512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7244772" y="-214796"/>
            <a:ext cx="29055" cy="10716592"/>
          </a:xfrm>
          <a:prstGeom prst="rect">
            <a:avLst/>
          </a:prstGeom>
          <a:solidFill>
            <a:srgbClr val="CBE4BD"/>
          </a:solidFill>
        </p:spPr>
      </p:sp>
      <p:sp>
        <p:nvSpPr>
          <p:cNvPr id="6" name="TextBox 6"/>
          <p:cNvSpPr txBox="1"/>
          <p:nvPr/>
        </p:nvSpPr>
        <p:spPr>
          <a:xfrm>
            <a:off x="4505114" y="2256343"/>
            <a:ext cx="9916650" cy="6999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0"/>
              </a:lnSpc>
              <a:spcBef>
                <a:spcPct val="0"/>
              </a:spcBef>
            </a:pPr>
            <a:r>
              <a:rPr lang="en-US" sz="1878">
                <a:solidFill>
                  <a:srgbClr val="2B2A2A"/>
                </a:solidFill>
                <a:latin typeface="Montserrat"/>
              </a:rPr>
              <a:t>go skiing - покататься на лыжах</a:t>
            </a:r>
          </a:p>
          <a:p>
            <a:pPr>
              <a:lnSpc>
                <a:spcPts val="2630"/>
              </a:lnSpc>
              <a:spcBef>
                <a:spcPct val="0"/>
              </a:spcBef>
            </a:pPr>
            <a:r>
              <a:rPr lang="en-US" sz="1878">
                <a:solidFill>
                  <a:srgbClr val="2B2A2A"/>
                </a:solidFill>
                <a:latin typeface="Montserrat"/>
              </a:rPr>
              <a:t>alpine skiing combined - горнолыжная комбинация</a:t>
            </a:r>
          </a:p>
          <a:p>
            <a:pPr>
              <a:lnSpc>
                <a:spcPts val="2630"/>
              </a:lnSpc>
              <a:spcBef>
                <a:spcPct val="0"/>
              </a:spcBef>
            </a:pPr>
            <a:r>
              <a:rPr lang="en-US" sz="1878">
                <a:solidFill>
                  <a:srgbClr val="2B2A2A"/>
                </a:solidFill>
                <a:latin typeface="Montserrat"/>
              </a:rPr>
              <a:t>downhill skiing - скоростной спуск</a:t>
            </a:r>
          </a:p>
          <a:p>
            <a:pPr>
              <a:lnSpc>
                <a:spcPts val="2630"/>
              </a:lnSpc>
              <a:spcBef>
                <a:spcPct val="0"/>
              </a:spcBef>
            </a:pPr>
            <a:r>
              <a:rPr lang="en-US" sz="1878">
                <a:solidFill>
                  <a:srgbClr val="2B2A2A"/>
                </a:solidFill>
                <a:latin typeface="Montserrat"/>
              </a:rPr>
              <a:t>backcountry skiing - бэккантри</a:t>
            </a:r>
          </a:p>
          <a:p>
            <a:pPr>
              <a:lnSpc>
                <a:spcPts val="2630"/>
              </a:lnSpc>
              <a:spcBef>
                <a:spcPct val="0"/>
              </a:spcBef>
            </a:pPr>
            <a:r>
              <a:rPr lang="en-US" sz="1878">
                <a:solidFill>
                  <a:srgbClr val="2B2A2A"/>
                </a:solidFill>
                <a:latin typeface="Montserrat"/>
              </a:rPr>
              <a:t>skiing down - спускаться на лыжах</a:t>
            </a:r>
          </a:p>
          <a:p>
            <a:pPr>
              <a:lnSpc>
                <a:spcPts val="2630"/>
              </a:lnSpc>
              <a:spcBef>
                <a:spcPct val="0"/>
              </a:spcBef>
            </a:pPr>
            <a:r>
              <a:rPr lang="en-US" sz="1878">
                <a:solidFill>
                  <a:srgbClr val="2B2A2A"/>
                </a:solidFill>
                <a:latin typeface="Montserrat"/>
              </a:rPr>
              <a:t>skiing suit - лыжный костюм</a:t>
            </a:r>
          </a:p>
          <a:p>
            <a:pPr>
              <a:lnSpc>
                <a:spcPts val="2630"/>
              </a:lnSpc>
              <a:spcBef>
                <a:spcPct val="0"/>
              </a:spcBef>
            </a:pPr>
            <a:r>
              <a:rPr lang="en-US" sz="1878">
                <a:solidFill>
                  <a:srgbClr val="2B2A2A"/>
                </a:solidFill>
                <a:latin typeface="Montserrat"/>
              </a:rPr>
              <a:t>alpine and cross country skiing - катание на горных и беговых лыжах</a:t>
            </a:r>
          </a:p>
          <a:p>
            <a:pPr>
              <a:lnSpc>
                <a:spcPts val="2630"/>
              </a:lnSpc>
              <a:spcBef>
                <a:spcPct val="0"/>
              </a:spcBef>
            </a:pPr>
            <a:r>
              <a:rPr lang="en-US" sz="1878">
                <a:solidFill>
                  <a:srgbClr val="2B2A2A"/>
                </a:solidFill>
                <a:latin typeface="Montserrat"/>
              </a:rPr>
              <a:t>alpine and crosscountry skiing - катание на горных и беговых лыжах</a:t>
            </a:r>
          </a:p>
          <a:p>
            <a:pPr>
              <a:lnSpc>
                <a:spcPts val="2630"/>
              </a:lnSpc>
              <a:spcBef>
                <a:spcPct val="0"/>
              </a:spcBef>
            </a:pPr>
            <a:r>
              <a:rPr lang="en-US" sz="1878">
                <a:solidFill>
                  <a:srgbClr val="2B2A2A"/>
                </a:solidFill>
                <a:latin typeface="Montserrat"/>
              </a:rPr>
              <a:t>cross-country skiing - катание на беговых лыжах</a:t>
            </a:r>
          </a:p>
          <a:p>
            <a:pPr>
              <a:lnSpc>
                <a:spcPts val="2630"/>
              </a:lnSpc>
              <a:spcBef>
                <a:spcPct val="0"/>
              </a:spcBef>
            </a:pPr>
            <a:r>
              <a:rPr lang="en-US" sz="1878">
                <a:solidFill>
                  <a:srgbClr val="2B2A2A"/>
                </a:solidFill>
                <a:latin typeface="Montserrat"/>
              </a:rPr>
              <a:t>a ski resort – лыжный курорт</a:t>
            </a:r>
          </a:p>
          <a:p>
            <a:pPr>
              <a:lnSpc>
                <a:spcPts val="2630"/>
              </a:lnSpc>
              <a:spcBef>
                <a:spcPct val="0"/>
              </a:spcBef>
            </a:pPr>
            <a:r>
              <a:rPr lang="en-US" sz="1878">
                <a:solidFill>
                  <a:srgbClr val="2B2A2A"/>
                </a:solidFill>
                <a:latin typeface="Montserrat"/>
              </a:rPr>
              <a:t>ski equipment – лыжное снаряжение</a:t>
            </a:r>
          </a:p>
          <a:p>
            <a:pPr>
              <a:lnSpc>
                <a:spcPts val="2630"/>
              </a:lnSpc>
              <a:spcBef>
                <a:spcPct val="0"/>
              </a:spcBef>
            </a:pPr>
            <a:r>
              <a:rPr lang="en-US" sz="1878">
                <a:solidFill>
                  <a:srgbClr val="2B2A2A"/>
                </a:solidFill>
                <a:latin typeface="Montserrat"/>
              </a:rPr>
              <a:t>ski gloves – лыжные перчатки</a:t>
            </a:r>
          </a:p>
          <a:p>
            <a:pPr>
              <a:lnSpc>
                <a:spcPts val="2630"/>
              </a:lnSpc>
              <a:spcBef>
                <a:spcPct val="0"/>
              </a:spcBef>
            </a:pPr>
            <a:r>
              <a:rPr lang="en-US" sz="1878">
                <a:solidFill>
                  <a:srgbClr val="2B2A2A"/>
                </a:solidFill>
                <a:latin typeface="Montserrat"/>
              </a:rPr>
              <a:t>ski boot – лыжный ботинок</a:t>
            </a:r>
          </a:p>
          <a:p>
            <a:pPr>
              <a:lnSpc>
                <a:spcPts val="2630"/>
              </a:lnSpc>
              <a:spcBef>
                <a:spcPct val="0"/>
              </a:spcBef>
            </a:pPr>
            <a:r>
              <a:rPr lang="en-US" sz="1878">
                <a:solidFill>
                  <a:srgbClr val="2B2A2A"/>
                </a:solidFill>
                <a:latin typeface="Montserrat"/>
              </a:rPr>
              <a:t>ski goggles – защитные очки</a:t>
            </a:r>
          </a:p>
          <a:p>
            <a:pPr>
              <a:lnSpc>
                <a:spcPts val="2630"/>
              </a:lnSpc>
              <a:spcBef>
                <a:spcPct val="0"/>
              </a:spcBef>
            </a:pPr>
            <a:r>
              <a:rPr lang="en-US" sz="1878">
                <a:solidFill>
                  <a:srgbClr val="2B2A2A"/>
                </a:solidFill>
                <a:latin typeface="Montserrat"/>
              </a:rPr>
              <a:t>a cable way – канатная дорога, фуникулер</a:t>
            </a:r>
          </a:p>
          <a:p>
            <a:pPr>
              <a:lnSpc>
                <a:spcPts val="2630"/>
              </a:lnSpc>
              <a:spcBef>
                <a:spcPct val="0"/>
              </a:spcBef>
            </a:pPr>
            <a:r>
              <a:rPr lang="en-US" sz="1878">
                <a:solidFill>
                  <a:srgbClr val="2B2A2A"/>
                </a:solidFill>
                <a:latin typeface="Montserrat"/>
              </a:rPr>
              <a:t>the mountain rescue – горный спасатель</a:t>
            </a:r>
          </a:p>
          <a:p>
            <a:pPr>
              <a:lnSpc>
                <a:spcPts val="2630"/>
              </a:lnSpc>
              <a:spcBef>
                <a:spcPct val="0"/>
              </a:spcBef>
            </a:pPr>
            <a:r>
              <a:rPr lang="en-US" sz="1878">
                <a:solidFill>
                  <a:srgbClr val="2B2A2A"/>
                </a:solidFill>
                <a:latin typeface="Montserrat"/>
              </a:rPr>
              <a:t>ski instructor – лыжный инструктор</a:t>
            </a:r>
          </a:p>
          <a:p>
            <a:pPr>
              <a:lnSpc>
                <a:spcPts val="2630"/>
              </a:lnSpc>
              <a:spcBef>
                <a:spcPct val="0"/>
              </a:spcBef>
            </a:pPr>
            <a:r>
              <a:rPr lang="en-US" sz="1878">
                <a:solidFill>
                  <a:srgbClr val="2B2A2A"/>
                </a:solidFill>
                <a:latin typeface="Montserrat"/>
              </a:rPr>
              <a:t>ski downhill — катание с покатой горы</a:t>
            </a:r>
          </a:p>
          <a:p>
            <a:pPr>
              <a:lnSpc>
                <a:spcPts val="2630"/>
              </a:lnSpc>
              <a:spcBef>
                <a:spcPct val="0"/>
              </a:spcBef>
            </a:pPr>
            <a:r>
              <a:rPr lang="en-US" sz="1878">
                <a:solidFill>
                  <a:srgbClr val="2B2A2A"/>
                </a:solidFill>
                <a:latin typeface="Montserrat"/>
              </a:rPr>
              <a:t>cross-country skiing — кататься по пересечённой местности</a:t>
            </a:r>
          </a:p>
          <a:p>
            <a:pPr>
              <a:lnSpc>
                <a:spcPts val="2630"/>
              </a:lnSpc>
              <a:spcBef>
                <a:spcPct val="0"/>
              </a:spcBef>
            </a:pPr>
            <a:r>
              <a:rPr lang="en-US" sz="1878">
                <a:solidFill>
                  <a:srgbClr val="2B2A2A"/>
                </a:solidFill>
                <a:latin typeface="Montserrat"/>
              </a:rPr>
              <a:t>make curves to the right – повернуть направо</a:t>
            </a:r>
          </a:p>
          <a:p>
            <a:pPr>
              <a:lnSpc>
                <a:spcPts val="2630"/>
              </a:lnSpc>
              <a:spcBef>
                <a:spcPct val="0"/>
              </a:spcBef>
            </a:pPr>
            <a:r>
              <a:rPr lang="en-US" sz="1878">
                <a:solidFill>
                  <a:srgbClr val="2B2A2A"/>
                </a:solidFill>
                <a:latin typeface="Montserrat"/>
              </a:rPr>
              <a:t>don’t go on the edge of the ski slope – не ездить по краю склона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9431" y="2538474"/>
            <a:ext cx="4049136" cy="35214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432068" y="5774903"/>
            <a:ext cx="5018049" cy="4114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971923" y="543546"/>
            <a:ext cx="14779883" cy="875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3"/>
              </a:lnSpc>
            </a:pPr>
            <a:r>
              <a:rPr lang="en-US" sz="5174">
                <a:solidFill>
                  <a:srgbClr val="2B2A2A"/>
                </a:solidFill>
                <a:latin typeface="Montserrat Semi-Bold Bold"/>
              </a:rPr>
              <a:t>Горнолыжный спорт (Alpine skiing)</a:t>
            </a:r>
          </a:p>
        </p:txBody>
      </p:sp>
      <p:sp>
        <p:nvSpPr>
          <p:cNvPr id="10" name="TextBox 10"/>
          <p:cNvSpPr txBox="1"/>
          <p:nvPr/>
        </p:nvSpPr>
        <p:spPr>
          <a:xfrm rot="5400000">
            <a:off x="17603738" y="9522281"/>
            <a:ext cx="436933" cy="297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B2A2A"/>
                </a:solidFill>
                <a:latin typeface="Montserrat Semi-Bold Bold"/>
              </a:rPr>
              <a:t>08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7172" y="-239442"/>
            <a:ext cx="21341221" cy="10765884"/>
            <a:chOff x="0" y="0"/>
            <a:chExt cx="28454961" cy="1435451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43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227481" cy="1435451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43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227481" y="0"/>
              <a:ext cx="14227481" cy="14354512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7244772" y="-214796"/>
            <a:ext cx="29055" cy="1071659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580757" y="1817181"/>
            <a:ext cx="5526678" cy="828742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2347284"/>
            <a:ext cx="9506521" cy="7102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2"/>
              </a:lnSpc>
            </a:pPr>
            <a:r>
              <a:rPr lang="en-US" sz="3080">
                <a:solidFill>
                  <a:srgbClr val="2B2A2A"/>
                </a:solidFill>
                <a:latin typeface="Montserrat"/>
              </a:rPr>
              <a:t>лошадь - horse</a:t>
            </a:r>
          </a:p>
          <a:p>
            <a:pPr>
              <a:lnSpc>
                <a:spcPts val="4312"/>
              </a:lnSpc>
            </a:pPr>
            <a:r>
              <a:rPr lang="en-US" sz="3080">
                <a:solidFill>
                  <a:srgbClr val="2B2A2A"/>
                </a:solidFill>
                <a:latin typeface="Montserrat"/>
              </a:rPr>
              <a:t>наездник - rider</a:t>
            </a:r>
          </a:p>
          <a:p>
            <a:pPr>
              <a:lnSpc>
                <a:spcPts val="4312"/>
              </a:lnSpc>
            </a:pPr>
            <a:r>
              <a:rPr lang="en-US" sz="3080">
                <a:solidFill>
                  <a:srgbClr val="2B2A2A"/>
                </a:solidFill>
                <a:latin typeface="Montserrat"/>
              </a:rPr>
              <a:t>верховая езда - riding</a:t>
            </a:r>
          </a:p>
          <a:p>
            <a:pPr>
              <a:lnSpc>
                <a:spcPts val="4312"/>
              </a:lnSpc>
            </a:pPr>
            <a:r>
              <a:rPr lang="en-US" sz="3080">
                <a:solidFill>
                  <a:srgbClr val="2B2A2A"/>
                </a:solidFill>
                <a:latin typeface="Montserrat"/>
              </a:rPr>
              <a:t>седло - saddle</a:t>
            </a:r>
          </a:p>
          <a:p>
            <a:pPr>
              <a:lnSpc>
                <a:spcPts val="4312"/>
              </a:lnSpc>
            </a:pPr>
            <a:r>
              <a:rPr lang="en-US" sz="3080">
                <a:solidFill>
                  <a:srgbClr val="2B2A2A"/>
                </a:solidFill>
                <a:latin typeface="Montserrat"/>
              </a:rPr>
              <a:t>хлыст - whip</a:t>
            </a:r>
          </a:p>
          <a:p>
            <a:pPr>
              <a:lnSpc>
                <a:spcPts val="4312"/>
              </a:lnSpc>
              <a:spcBef>
                <a:spcPct val="0"/>
              </a:spcBef>
            </a:pPr>
            <a:r>
              <a:rPr lang="en-US" sz="3080">
                <a:solidFill>
                  <a:srgbClr val="2B2A2A"/>
                </a:solidFill>
                <a:latin typeface="Montserrat"/>
              </a:rPr>
              <a:t>бить задом - kick</a:t>
            </a:r>
          </a:p>
          <a:p>
            <a:pPr>
              <a:lnSpc>
                <a:spcPts val="4312"/>
              </a:lnSpc>
              <a:spcBef>
                <a:spcPct val="0"/>
              </a:spcBef>
            </a:pPr>
            <a:r>
              <a:rPr lang="en-US" sz="3080">
                <a:solidFill>
                  <a:srgbClr val="2B2A2A"/>
                </a:solidFill>
                <a:latin typeface="Montserrat"/>
              </a:rPr>
              <a:t>езда по местности - cross-country riding course</a:t>
            </a:r>
          </a:p>
          <a:p>
            <a:pPr>
              <a:lnSpc>
                <a:spcPts val="4312"/>
              </a:lnSpc>
              <a:spcBef>
                <a:spcPct val="0"/>
              </a:spcBef>
            </a:pPr>
            <a:r>
              <a:rPr lang="en-US" sz="3080">
                <a:solidFill>
                  <a:srgbClr val="2B2A2A"/>
                </a:solidFill>
                <a:latin typeface="Montserrat"/>
              </a:rPr>
              <a:t>бить хлыстом -  whip</a:t>
            </a:r>
          </a:p>
          <a:p>
            <a:pPr>
              <a:lnSpc>
                <a:spcPts val="4312"/>
              </a:lnSpc>
              <a:spcBef>
                <a:spcPct val="0"/>
              </a:spcBef>
            </a:pPr>
            <a:r>
              <a:rPr lang="en-US" sz="3080">
                <a:solidFill>
                  <a:srgbClr val="2B2A2A"/>
                </a:solidFill>
                <a:latin typeface="Montserrat"/>
              </a:rPr>
              <a:t>близко подойти к препятствию - jump closely</a:t>
            </a:r>
          </a:p>
          <a:p>
            <a:pPr>
              <a:lnSpc>
                <a:spcPts val="4312"/>
              </a:lnSpc>
              <a:spcBef>
                <a:spcPct val="0"/>
              </a:spcBef>
            </a:pPr>
            <a:r>
              <a:rPr lang="en-US" sz="3080">
                <a:solidFill>
                  <a:srgbClr val="2B2A2A"/>
                </a:solidFill>
                <a:latin typeface="Montserrat"/>
              </a:rPr>
              <a:t>выезжать лошадь - school a horse</a:t>
            </a:r>
          </a:p>
          <a:p>
            <a:pPr>
              <a:lnSpc>
                <a:spcPts val="4312"/>
              </a:lnSpc>
              <a:spcBef>
                <a:spcPct val="0"/>
              </a:spcBef>
            </a:pPr>
            <a:r>
              <a:rPr lang="en-US" sz="3080">
                <a:solidFill>
                  <a:srgbClr val="2B2A2A"/>
                </a:solidFill>
                <a:latin typeface="Montserrat"/>
              </a:rPr>
              <a:t>галоп - canter, gallop, breeze</a:t>
            </a:r>
          </a:p>
          <a:p>
            <a:pPr>
              <a:lnSpc>
                <a:spcPts val="4312"/>
              </a:lnSpc>
              <a:spcBef>
                <a:spcPct val="0"/>
              </a:spcBef>
            </a:pPr>
            <a:r>
              <a:rPr lang="en-US" sz="3080">
                <a:solidFill>
                  <a:srgbClr val="2B2A2A"/>
                </a:solidFill>
                <a:latin typeface="Montserrat"/>
              </a:rPr>
              <a:t>гнедая масть - bay</a:t>
            </a:r>
          </a:p>
          <a:p>
            <a:pPr>
              <a:lnSpc>
                <a:spcPts val="4312"/>
              </a:lnSpc>
              <a:spcBef>
                <a:spcPct val="0"/>
              </a:spcBef>
            </a:pPr>
            <a:r>
              <a:rPr lang="en-US" sz="3080">
                <a:solidFill>
                  <a:srgbClr val="2B2A2A"/>
                </a:solidFill>
                <a:latin typeface="Montserrat"/>
              </a:rPr>
              <a:t>длина маршрута - length of the course</a:t>
            </a:r>
          </a:p>
        </p:txBody>
      </p:sp>
      <p:sp>
        <p:nvSpPr>
          <p:cNvPr id="8" name="TextBox 8"/>
          <p:cNvSpPr txBox="1"/>
          <p:nvPr/>
        </p:nvSpPr>
        <p:spPr>
          <a:xfrm rot="5400000">
            <a:off x="17584723" y="9522281"/>
            <a:ext cx="436933" cy="297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2B2A2A"/>
                </a:solidFill>
                <a:latin typeface="Montserrat Semi-Bold Bold"/>
              </a:rPr>
              <a:t>09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96711"/>
            <a:ext cx="15969424" cy="122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2B2A2A"/>
                </a:solidFill>
                <a:latin typeface="Montserrat"/>
              </a:rPr>
              <a:t>  Конный спорт - Equestrian sport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2D2D2D"/>
      </a:dk1>
      <a:lt1>
        <a:sysClr val="window" lastClr="F5F5F5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Application>Microsoft Office PowerPoint</Application>
  <PresentationFormat>Произвольный</PresentationFormat>
  <Paragraphs>143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Montserrat Bold</vt:lpstr>
      <vt:lpstr>Montserrat Semi-Bold Bold</vt:lpstr>
      <vt:lpstr>Montserrat Bold Italics</vt:lpstr>
      <vt:lpstr>Arimo</vt:lpstr>
      <vt:lpstr>Calibri</vt:lpstr>
      <vt:lpstr>Montserrat Semi-Bold</vt:lpstr>
      <vt:lpstr>Open Sans Extra Bold</vt:lpstr>
      <vt:lpstr>Montserrat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Зеленый и Белый Стартап Бизнес Видео и Анимированная Презентация</dc:title>
  <cp:lastModifiedBy>Admin</cp:lastModifiedBy>
  <cp:revision>3</cp:revision>
  <dcterms:created xsi:type="dcterms:W3CDTF">2006-08-16T00:00:00Z</dcterms:created>
  <dcterms:modified xsi:type="dcterms:W3CDTF">2021-09-13T04:20:17Z</dcterms:modified>
  <dc:identifier>DAElAoZV75M</dc:identifier>
</cp:coreProperties>
</file>